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1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7" r:id="rId21"/>
    <p:sldId id="279" r:id="rId22"/>
    <p:sldId id="280" r:id="rId23"/>
    <p:sldId id="274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9" autoAdjust="0"/>
    <p:restoredTop sz="94682"/>
  </p:normalViewPr>
  <p:slideViewPr>
    <p:cSldViewPr>
      <p:cViewPr>
        <p:scale>
          <a:sx n="91" d="100"/>
          <a:sy n="91" d="100"/>
        </p:scale>
        <p:origin x="1368" y="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LB" sz="2160" b="1" i="0" u="none" strike="noStrike" baseline="0" dirty="0" smtClean="0">
                <a:effectLst/>
              </a:rPr>
              <a:t>الكلمات التي تقرأ على الصواب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Words Read Correctly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1st Reading</c:v>
                </c:pt>
                <c:pt idx="1">
                  <c:v>2nd Reading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125.0</c:v>
                </c:pt>
                <c:pt idx="1">
                  <c:v>139.0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BE-4F18-A5A8-94141FDDB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889600"/>
        <c:axId val="2137992096"/>
      </c:barChart>
      <c:catAx>
        <c:axId val="213388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7992096"/>
        <c:crosses val="autoZero"/>
        <c:auto val="1"/>
        <c:lblAlgn val="ctr"/>
        <c:lblOffset val="100"/>
        <c:noMultiLvlLbl val="0"/>
      </c:catAx>
      <c:valAx>
        <c:axId val="213799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388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C6715E-6EC4-4F7B-97A6-2FF704A732D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B7BA87-B92C-4659-A78E-1D0105079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hinkedu.com/resources" TargetMode="External"/><Relationship Id="rId3" Type="http://schemas.openxmlformats.org/officeDocument/2006/relationships/hyperlink" Target="http://mrstsfirstgradeclass-jill.blogspot.com/2011/08/decodable-story-reading-passage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8601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Helping Your Child Succeed </a:t>
            </a:r>
            <a:br>
              <a:rPr lang="en-US" sz="3200" b="1" dirty="0">
                <a:latin typeface="Bookman Old Style" panose="02050604050505020204" pitchFamily="18" charset="0"/>
              </a:rPr>
            </a:br>
            <a:r>
              <a:rPr lang="en-US" sz="3200" b="1" dirty="0">
                <a:latin typeface="Bookman Old Style" panose="02050604050505020204" pitchFamily="18" charset="0"/>
              </a:rPr>
              <a:t>in Reading and Writing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2971800"/>
            <a:ext cx="4419600" cy="12954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ar-LB" b="1" dirty="0" smtClean="0"/>
              <a:t>دليل للوالدين من الصف الثالث ابتدائي</a:t>
            </a:r>
          </a:p>
          <a:p>
            <a:pPr algn="r">
              <a:spcBef>
                <a:spcPts val="0"/>
              </a:spcBef>
            </a:pPr>
            <a:r>
              <a:rPr lang="ar-LB" b="1" dirty="0" smtClean="0"/>
              <a:t>الى المرحلة الثانوية </a:t>
            </a:r>
            <a:endParaRPr lang="en-US" b="1" dirty="0"/>
          </a:p>
        </p:txBody>
      </p:sp>
      <p:pic>
        <p:nvPicPr>
          <p:cNvPr id="4" name="Picture 2" descr="http://www2.btcs.org/WebPortals/Portals/7/Demco%20Clip%20Art%2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927" y="4437888"/>
            <a:ext cx="9144000" cy="242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905000" y="3124200"/>
            <a:ext cx="4191000" cy="12954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/>
              <a:t>A guide for parents of </a:t>
            </a:r>
          </a:p>
          <a:p>
            <a:pPr>
              <a:spcBef>
                <a:spcPts val="0"/>
              </a:spcBef>
            </a:pPr>
            <a:r>
              <a:rPr lang="en-US" b="1"/>
              <a:t>students in grades 3-12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19400" y="1524001"/>
            <a:ext cx="7772400" cy="147002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LB" sz="3600" b="1" dirty="0">
                <a:latin typeface="Bookman Old Style" panose="02050604050505020204" pitchFamily="18" charset="0"/>
              </a:rPr>
              <a:t>مساعدة اولادك على النجاح في القراءة والكتابة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0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209800" y="30480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098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09800" y="27432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1756924"/>
            <a:ext cx="78486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27570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space	</a:t>
            </a: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 face   grace</a:t>
            </a:r>
            <a:r>
              <a:rPr lang="en-US" sz="3200" dirty="0"/>
              <a:t>	</a:t>
            </a:r>
            <a:endParaRPr lang="en-US" sz="32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209800" y="40386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09800" y="4343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9800" y="3733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09800" y="5029200"/>
            <a:ext cx="784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09800" y="53340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09800" y="47244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71800" y="37476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V Boli" panose="02000500030200090000" pitchFamily="2" charset="0"/>
                <a:cs typeface="MV Boli" panose="02000500030200090000" pitchFamily="2" charset="0"/>
              </a:rPr>
              <a:t>graceful	  unlace    </a:t>
            </a:r>
            <a:r>
              <a:rPr lang="en-US" sz="3200" dirty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00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/>
              <a:t>Decodable Book with Autograph Reading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11154664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إستعتمال النموذج النهائي في مجرى سياق القصص والتمرن على القراءة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يمكن إيجاد قصص تركز على نماذج التهجئة على المواقع التالية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www.uthinkedu.com/resources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://mrstsfirstgradeclass-jill.blogspot.com/2011/08/decodable-story-reading-passages.html</a:t>
            </a:r>
            <a:r>
              <a:rPr lang="en-US" dirty="0" smtClean="0"/>
              <a:t> </a:t>
            </a:r>
          </a:p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يتمرن الولد على قراءة القصص لعدد من الاشخاص. كل من يسمع القراءة يوقع اسمه </a:t>
            </a: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ورقة تواقيع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7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800" dirty="0"/>
              <a:t>Decodable Book with Autograph Reading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1" y="1625381"/>
            <a:ext cx="3657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“-ace” #1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Jace</a:t>
            </a:r>
            <a:r>
              <a:rPr lang="en-US" sz="2400" dirty="0"/>
              <a:t> has a graceful wife who likes to paint her face. she also enjoys wearing pretty lace dresses and bracelets on her wrist. </a:t>
            </a:r>
            <a:r>
              <a:rPr lang="en-US" sz="2400" dirty="0" err="1"/>
              <a:t>Jace</a:t>
            </a:r>
            <a:r>
              <a:rPr lang="en-US" sz="2400" dirty="0"/>
              <a:t> likes to race and runs all over the place. He always wins the relay race. </a:t>
            </a:r>
            <a:r>
              <a:rPr lang="en-US" sz="2400" dirty="0" err="1"/>
              <a:t>Jace</a:t>
            </a:r>
            <a:r>
              <a:rPr lang="en-US" sz="2400" dirty="0"/>
              <a:t> and his wife dream of traveling in space. They built a spaceship that looks like a race car. After </a:t>
            </a:r>
            <a:r>
              <a:rPr lang="en-US" sz="2400" dirty="0" err="1"/>
              <a:t>Jace’s</a:t>
            </a:r>
            <a:r>
              <a:rPr lang="en-US" sz="2400" dirty="0"/>
              <a:t> wife gets a facelift, they will get in their spaceship and travel someplace far away.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098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324601" y="1625381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/>
              <a:t>Autograph Reading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r" rtl="1">
              <a:buNone/>
            </a:pPr>
            <a:r>
              <a:rPr lang="ar-LB" sz="1800" dirty="0">
                <a:latin typeface="Arial" panose="020B0604020202020204" pitchFamily="34" charset="0"/>
                <a:cs typeface="Arial" panose="020B0604020202020204" pitchFamily="34" charset="0"/>
              </a:rPr>
              <a:t>ألاسم: ___________________</a:t>
            </a:r>
          </a:p>
          <a:p>
            <a:pPr marL="0" indent="0" algn="r" rtl="1">
              <a:buNone/>
            </a:pPr>
            <a:r>
              <a:rPr lang="ar-LB" sz="1800" dirty="0">
                <a:latin typeface="Arial" panose="020B0604020202020204" pitchFamily="34" charset="0"/>
                <a:cs typeface="Arial" panose="020B0604020202020204" pitchFamily="34" charset="0"/>
              </a:rPr>
              <a:t>اللقب: ___________________</a:t>
            </a:r>
          </a:p>
          <a:p>
            <a:pPr marL="0" indent="0" algn="r" rtl="1">
              <a:buNone/>
            </a:pPr>
            <a:endParaRPr lang="en-US" sz="1800" dirty="0"/>
          </a:p>
          <a:p>
            <a:pPr marL="0" indent="0" algn="r" rtl="1">
              <a:spcBef>
                <a:spcPts val="0"/>
              </a:spcBef>
              <a:buNone/>
            </a:pPr>
            <a:r>
              <a:rPr lang="ar-LB" sz="1800" dirty="0">
                <a:latin typeface="Arial" panose="020B0604020202020204" pitchFamily="34" charset="0"/>
                <a:cs typeface="Arial" panose="020B0604020202020204" pitchFamily="34" charset="0"/>
              </a:rPr>
              <a:t>إقرأ قصة امام خمسة أشخاص. إطلب منهم توقيع اسماءهم بعد سماع قرأتك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L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Font typeface="Arial" panose="020B0604020202020204" pitchFamily="34" charset="0"/>
              <a:buAutoNum type="arabicPeriod"/>
            </a:pPr>
            <a:r>
              <a:rPr lang="ar-LB" sz="1800" dirty="0"/>
              <a:t>_______________________</a:t>
            </a:r>
          </a:p>
          <a:p>
            <a:pPr algn="r" rtl="1">
              <a:buFont typeface="Arial" panose="020B0604020202020204" pitchFamily="34" charset="0"/>
              <a:buAutoNum type="arabicPeriod"/>
            </a:pPr>
            <a:r>
              <a:rPr lang="ar-LB" sz="1800" dirty="0"/>
              <a:t>_______________________</a:t>
            </a:r>
          </a:p>
          <a:p>
            <a:pPr algn="r" rtl="1">
              <a:buFont typeface="Arial" panose="020B0604020202020204" pitchFamily="34" charset="0"/>
              <a:buAutoNum type="arabicPeriod"/>
            </a:pPr>
            <a:r>
              <a:rPr lang="ar-LB" sz="1800" dirty="0"/>
              <a:t>_______________________</a:t>
            </a:r>
          </a:p>
          <a:p>
            <a:pPr algn="r" rtl="1">
              <a:buFont typeface="Arial" panose="020B0604020202020204" pitchFamily="34" charset="0"/>
              <a:buAutoNum type="arabicPeriod"/>
            </a:pPr>
            <a:r>
              <a:rPr lang="ar-LB" sz="1800" dirty="0"/>
              <a:t>_______________________</a:t>
            </a:r>
          </a:p>
          <a:p>
            <a:pPr algn="r" rtl="1">
              <a:buFont typeface="Arial" panose="020B0604020202020204" pitchFamily="34" charset="0"/>
              <a:buAutoNum type="arabicPeriod"/>
            </a:pPr>
            <a:r>
              <a:rPr lang="ar-LB" sz="1800" dirty="0"/>
              <a:t>_______________________</a:t>
            </a:r>
            <a:endParaRPr lang="en-US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248400" y="1600200"/>
            <a:ext cx="3810000" cy="4576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305801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تَعَلُّم معرفة الكلمات فورا 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اكتب كلمات يتعلمها الولد على بطاقات. ضمّن البطاقات كلمات كثيرة التكرار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يتمرن الولد على معرفة الكلمات العادية. عندما يقراء الولد الكلمة بشكل صحيح، ضع نجمة على البطاقة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عندما يقرأ الولد الكلمة بشكل صحيح خمس مرات ضع البطاقة في بنك «كلمات اعرفها»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9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80064" y="2589637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2800" b="1" dirty="0"/>
              <a:t>كلمات </a:t>
            </a:r>
            <a:r>
              <a:rPr lang="ar-LB" sz="2800" b="1" dirty="0"/>
              <a:t>أعرفها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6553200" y="2169492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56664" y="2374193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2800" b="1" dirty="0"/>
              <a:t>كلمات أتعلمها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3276600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280064" y="4471390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spaceship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6584373" y="4038600"/>
            <a:ext cx="2341418" cy="1363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587837" y="4458745"/>
            <a:ext cx="234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thought</a:t>
            </a:r>
            <a:endParaRPr lang="en-US" sz="2800" dirty="0"/>
          </a:p>
        </p:txBody>
      </p:sp>
      <p:sp>
        <p:nvSpPr>
          <p:cNvPr id="44" name="5-Point Star 43"/>
          <p:cNvSpPr/>
          <p:nvPr/>
        </p:nvSpPr>
        <p:spPr>
          <a:xfrm>
            <a:off x="3505200" y="426720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4333009" y="423828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5181600" y="423828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5191991" y="499461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3484418" y="499461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6858000" y="4263571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8534400" y="4234652"/>
            <a:ext cx="228600" cy="19154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تنمية الطلاقة في القراءة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يقرأ الولد من كتاب لمدة ثلاث دقائق. عندما يجد الولد كلمة لا يعرفها، قل له الكلمة. عدّ الكلمات التي يقرأها الولد بشكل صحيح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يقرأ الولد من الكتاب مرة ثانية لنفس المدة. عدّ الكلمات التي يقرأها الولد بشكل صحيح 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ارسم رسم بياني لعدد الكلمات التي قرأها الولد خلال المرتين ليرى ولدك تحسنه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27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Dictionary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1756924"/>
            <a:ext cx="7543800" cy="479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244286748"/>
              </p:ext>
            </p:extLst>
          </p:nvPr>
        </p:nvGraphicFramePr>
        <p:xfrm>
          <a:off x="3086100" y="185636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6532" y="594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dirty="0"/>
              <a:t>القراءة الاولى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594790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dirty="0"/>
              <a:t>القراءة الثانية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48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Relationship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التركيز على المشاكل وحلها في القصة</a:t>
            </a:r>
          </a:p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إستخدم هذه الطريقة في </a:t>
            </a:r>
            <a:r>
              <a:rPr lang="ar-LB" u="sng" dirty="0">
                <a:latin typeface="Arial" panose="020B0604020202020204" pitchFamily="34" charset="0"/>
                <a:cs typeface="Arial" panose="020B0604020202020204" pitchFamily="34" charset="0"/>
              </a:rPr>
              <a:t>النصوص الروائية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يقرأ الولد القصة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ساعد الطالب على تحديد التفاصيل الرئيسية في القصة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i="1" dirty="0"/>
              <a:t>	Somebody</a:t>
            </a:r>
            <a:r>
              <a:rPr lang="en-US" dirty="0"/>
              <a:t> (character) </a:t>
            </a:r>
          </a:p>
          <a:p>
            <a:pPr marL="400050" lvl="1" indent="0">
              <a:buNone/>
            </a:pPr>
            <a:r>
              <a:rPr lang="en-US" i="1" dirty="0"/>
              <a:t>	Wanted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i="1" dirty="0"/>
              <a:t>	But</a:t>
            </a:r>
            <a:r>
              <a:rPr lang="en-US" dirty="0"/>
              <a:t> (difficulties encountered)</a:t>
            </a:r>
          </a:p>
          <a:p>
            <a:pPr marL="400050" lvl="1" indent="0">
              <a:buNone/>
            </a:pPr>
            <a:r>
              <a:rPr lang="en-US" i="1" dirty="0"/>
              <a:t>	So</a:t>
            </a:r>
            <a:r>
              <a:rPr lang="en-US" dirty="0"/>
              <a:t> (Conclusion)</a:t>
            </a: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عندما تنتهي من صنع الجدول، إطلب من الطالب قرائته لك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36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Relationship Chart</a:t>
            </a:r>
            <a:r>
              <a:rPr lang="ar-LB" dirty="0" smtClean="0"/>
              <a:t/>
            </a:r>
            <a:br>
              <a:rPr lang="ar-LB" dirty="0" smtClean="0"/>
            </a:b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جدول علاقة احداث </a:t>
            </a: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الرواية                   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45658"/>
              </p:ext>
            </p:extLst>
          </p:nvPr>
        </p:nvGraphicFramePr>
        <p:xfrm>
          <a:off x="1981200" y="1752599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Somebody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Wanted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But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So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Goldilocks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to see who lived in the house in the woods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no one was home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She explored the house on her own and she tried things that belonged to the bears. She ate porridge, sat in their chairs,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and lied in their beds.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240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Point</a:t>
            </a:r>
            <a:r>
              <a:rPr lang="ar-LB" dirty="0" smtClean="0"/>
              <a:t>   النقطة الرئيسية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تحديد الفكرة الرئيسية في فقرة او قصة قصيرة</a:t>
            </a:r>
          </a:p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إستخدم هذه الطريقة في </a:t>
            </a:r>
            <a:r>
              <a:rPr lang="ar-LB" u="sng" dirty="0">
                <a:latin typeface="Arial" panose="020B0604020202020204" pitchFamily="34" charset="0"/>
                <a:cs typeface="Arial" panose="020B0604020202020204" pitchFamily="34" charset="0"/>
              </a:rPr>
              <a:t>النصوص التفسيرية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Font typeface="Wingdings 2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يقرأ الولد فقرة او قصة قصيرة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يلخص الولد الموضوع وما كتب الكاتب عنه</a:t>
            </a:r>
          </a:p>
          <a:p>
            <a:pPr marL="514350" indent="-514350" algn="r" rtl="1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يكتب الولد جملة تحتوي على الموضوع والنقطة الرئيسية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4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Reading Intervention</a:t>
            </a:r>
            <a:r>
              <a:rPr lang="ar-LB" sz="3600" dirty="0"/>
              <a:t> التوسط في القراءة        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marL="0" indent="0" algn="r">
              <a:buNone/>
            </a:pPr>
            <a:r>
              <a:rPr lang="ar-LB" sz="4400" dirty="0">
                <a:latin typeface="Arial" panose="020B0604020202020204" pitchFamily="34" charset="0"/>
                <a:cs typeface="Arial" panose="020B0604020202020204" pitchFamily="34" charset="0"/>
              </a:rPr>
              <a:t>التوسط الناجح في القراءة يتألف من عنصرين اساسيين لأنماء الطلاقة والتفكير عند القراء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LB" dirty="0"/>
          </a:p>
          <a:p>
            <a:endParaRPr lang="en-US" dirty="0"/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LB" sz="3600" dirty="0">
                <a:latin typeface="Arial" panose="020B0604020202020204" pitchFamily="34" charset="0"/>
                <a:cs typeface="Arial" panose="020B0604020202020204" pitchFamily="34" charset="0"/>
              </a:rPr>
              <a:t>التمييز بين الكلمات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LB" sz="3600" dirty="0">
                <a:latin typeface="Arial" panose="020B0604020202020204" pitchFamily="34" charset="0"/>
                <a:cs typeface="Arial" panose="020B0604020202020204" pitchFamily="34" charset="0"/>
              </a:rPr>
              <a:t>الاستيعاب والمفردات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25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Point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756924"/>
            <a:ext cx="7543800" cy="42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2549534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الموضوع</a:t>
            </a:r>
            <a:r>
              <a:rPr lang="en-US" sz="2800" b="1" dirty="0"/>
              <a:t>: </a:t>
            </a:r>
            <a:r>
              <a:rPr lang="en-US" sz="2800" dirty="0"/>
              <a:t>Tyrannosaurus Rex</a:t>
            </a:r>
          </a:p>
          <a:p>
            <a:endParaRPr lang="en-US" sz="2800" dirty="0"/>
          </a:p>
          <a:p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النقطة الرئيسية</a:t>
            </a:r>
            <a:r>
              <a:rPr lang="en-US" sz="2800" b="1" dirty="0"/>
              <a:t>: </a:t>
            </a:r>
            <a:r>
              <a:rPr lang="en-US" sz="2800" dirty="0"/>
              <a:t>was a large and fearsome predator.</a:t>
            </a:r>
          </a:p>
          <a:p>
            <a:endParaRPr lang="en-US" sz="2800" dirty="0"/>
          </a:p>
          <a:p>
            <a:r>
              <a:rPr lang="ar-LB" sz="2800" b="1" dirty="0">
                <a:latin typeface="Arial" panose="020B0604020202020204" pitchFamily="34" charset="0"/>
                <a:cs typeface="Arial" panose="020B0604020202020204" pitchFamily="34" charset="0"/>
              </a:rPr>
              <a:t>الجملة</a:t>
            </a:r>
            <a:r>
              <a:rPr lang="en-US" sz="2800" b="1" dirty="0"/>
              <a:t>: </a:t>
            </a:r>
            <a:r>
              <a:rPr lang="en-US" sz="2800" dirty="0"/>
              <a:t>Tyrannosaurus Rex was a large and fearsome predator.</a:t>
            </a:r>
          </a:p>
        </p:txBody>
      </p:sp>
    </p:spTree>
    <p:extLst>
      <p:ext uri="{BB962C8B-B14F-4D97-AF65-F5344CB8AC3E}">
        <p14:creationId xmlns:p14="http://schemas.microsoft.com/office/powerpoint/2010/main" val="1149069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</a:t>
            </a:r>
            <a:r>
              <a:rPr lang="en-US" dirty="0"/>
              <a:t>Point </a:t>
            </a:r>
            <a:r>
              <a:rPr lang="en-US" dirty="0" err="1" smtClean="0"/>
              <a:t>Notetaking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/>
              <a:t>هذه الطريقة هي توسيع لما ورد عن النقطة الرئيسية. </a:t>
            </a: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إستخدم هذه الطريقة في </a:t>
            </a:r>
            <a:r>
              <a:rPr lang="ar-LB" u="sng" dirty="0">
                <a:latin typeface="Arial" panose="020B0604020202020204" pitchFamily="34" charset="0"/>
                <a:cs typeface="Arial" panose="020B0604020202020204" pitchFamily="34" charset="0"/>
              </a:rPr>
              <a:t>النصوص التفسيرية</a:t>
            </a:r>
          </a:p>
          <a:p>
            <a:pPr marL="0" indent="0" algn="r" rtl="1">
              <a:buNone/>
            </a:pPr>
            <a:r>
              <a:rPr lang="ar-LB" dirty="0"/>
              <a:t>   </a:t>
            </a:r>
            <a:endParaRPr lang="en-US" dirty="0"/>
          </a:p>
          <a:p>
            <a:pPr marL="514350" indent="-514350" algn="r" rtl="1">
              <a:buFont typeface="Wingdings 2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يقرأ الولد فقرة او قصة قصيرة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يلخص الولد الموضوع وما كتب الكاتب عنه وعن التفاصيل المهمة</a:t>
            </a:r>
          </a:p>
          <a:p>
            <a:pPr marL="514350" indent="-514350" algn="r" rtl="1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يكتب الولد جملة تحتوي على كل ما ورد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82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Point </a:t>
            </a:r>
            <a:r>
              <a:rPr lang="en-US" dirty="0" err="1"/>
              <a:t>Notetaking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1595021"/>
            <a:ext cx="8153400" cy="5110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151882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الموضوع</a:t>
            </a:r>
            <a:r>
              <a:rPr lang="en-US" sz="2400" b="1" dirty="0"/>
              <a:t>: </a:t>
            </a:r>
            <a:r>
              <a:rPr lang="en-US" sz="2400" dirty="0"/>
              <a:t>Tyrannosaurus Rex</a:t>
            </a:r>
          </a:p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النقطة</a:t>
            </a:r>
            <a:r>
              <a:rPr lang="en-US" sz="2400" b="1" dirty="0"/>
              <a:t>: </a:t>
            </a:r>
            <a:r>
              <a:rPr lang="en-US" sz="2400" dirty="0"/>
              <a:t>was a large and fearsome predator.</a:t>
            </a:r>
          </a:p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التفاصيل</a:t>
            </a:r>
            <a:r>
              <a:rPr lang="en-US" sz="2400" b="1" dirty="0"/>
              <a:t>:</a:t>
            </a:r>
            <a:endParaRPr lang="en-US" sz="2400" dirty="0"/>
          </a:p>
          <a:p>
            <a:r>
              <a:rPr lang="en-US" sz="2400" dirty="0"/>
              <a:t>	1. The T-rex could grow up to 40 feet long and be up 	to 13 feet tall.</a:t>
            </a:r>
          </a:p>
          <a:p>
            <a:r>
              <a:rPr lang="en-US" sz="2400" dirty="0"/>
              <a:t>	2. The T-rex was a predator with strong jaws that had 	up to 60 teeth.</a:t>
            </a:r>
          </a:p>
          <a:p>
            <a:r>
              <a:rPr lang="en-US" sz="2400" dirty="0"/>
              <a:t>	3. The T-rex was a carnivore that hunted and ate 	other dinosaurs.</a:t>
            </a:r>
            <a:endParaRPr lang="en-US" sz="2400" b="1" dirty="0"/>
          </a:p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التلخيص</a:t>
            </a:r>
            <a:r>
              <a:rPr lang="en-US" sz="2400" b="1" dirty="0"/>
              <a:t>: </a:t>
            </a:r>
            <a:r>
              <a:rPr lang="en-US" sz="2400" dirty="0"/>
              <a:t>Tyrannosaurus Rex was a large and fearsome predator. The T-rex could grow up to 40 feet long and be up to 13 feet tall. The T-rex was a predator with strong jaws that had up to 60 teeth. The T-rex was a carnivore that hunted and ate other dinosaurs.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7289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فهم وتذكر مفردات جديدة بواسطة ربطها باختبارات شخصية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يكتب الولد كلمة جديدة </a:t>
            </a:r>
            <a:r>
              <a:rPr lang="ar-LB"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LB" smtClean="0">
                <a:latin typeface="Arial" panose="020B0604020202020204" pitchFamily="34" charset="0"/>
                <a:cs typeface="Arial" panose="020B0604020202020204" pitchFamily="34" charset="0"/>
              </a:rPr>
              <a:t>بطاقة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يكتب او يرسم الولد ما يساعده على المعنى الجديد للكلمة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يكتب التفسير على الجهة الثانية للبطاقة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97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Clues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291675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الكلمة </a:t>
            </a:r>
            <a:r>
              <a:rPr lang="en-US" sz="2400" b="1" dirty="0"/>
              <a:t>: </a:t>
            </a:r>
            <a:r>
              <a:rPr lang="en-US" sz="2400" dirty="0"/>
              <a:t>graceful</a:t>
            </a:r>
          </a:p>
          <a:p>
            <a:endParaRPr lang="en-US" sz="2400" dirty="0"/>
          </a:p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المساعدة </a:t>
            </a:r>
            <a:r>
              <a:rPr lang="en-US" sz="2400" b="1" dirty="0"/>
              <a:t>: </a:t>
            </a:r>
            <a:r>
              <a:rPr lang="en-US" sz="2400" dirty="0"/>
              <a:t>ballerina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400800" y="2348300"/>
            <a:ext cx="35814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67500" y="2929236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2400" b="1" dirty="0">
                <a:latin typeface="Arial" panose="020B0604020202020204" pitchFamily="34" charset="0"/>
                <a:cs typeface="Arial" panose="020B0604020202020204" pitchFamily="34" charset="0"/>
              </a:rPr>
              <a:t>التعريف</a:t>
            </a:r>
            <a:r>
              <a:rPr lang="en-US" sz="2400" b="1" dirty="0"/>
              <a:t>: </a:t>
            </a:r>
            <a:r>
              <a:rPr lang="en-US" sz="2400" dirty="0"/>
              <a:t>M</a:t>
            </a:r>
            <a:r>
              <a:rPr lang="en-US" sz="2400" dirty="0"/>
              <a:t>oves in a smooth and beautiful way.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939101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2400" dirty="0">
                <a:latin typeface="Arial" panose="020B0604020202020204" pitchFamily="34" charset="0"/>
                <a:cs typeface="Arial" panose="020B0604020202020204" pitchFamily="34" charset="0"/>
              </a:rPr>
              <a:t>وجه البطاقة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4918319"/>
            <a:ext cx="190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2400">
                <a:latin typeface="Arial" panose="020B0604020202020204" pitchFamily="34" charset="0"/>
                <a:cs typeface="Arial" panose="020B0604020202020204" pitchFamily="34" charset="0"/>
              </a:rPr>
              <a:t>خلفية البطاقة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3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Recognition</a:t>
            </a: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 تمييز </a:t>
            </a: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الكلمات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بعض النشاطات التي تساعد على تنمية القدرة على معرفة الكلمات ولفظها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Phonics</a:t>
            </a:r>
            <a:r>
              <a:rPr lang="ar-LB" dirty="0" smtClean="0"/>
              <a:t> </a:t>
            </a: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اللفظ       </a:t>
            </a:r>
            <a:endParaRPr lang="en-US" dirty="0" smtClean="0"/>
          </a:p>
          <a:p>
            <a:pPr lvl="2">
              <a:buFont typeface="Calibri" panose="020F0502020204030204" pitchFamily="34" charset="0"/>
              <a:buChar char="­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إعزل</a:t>
            </a:r>
            <a:r>
              <a:rPr lang="en-US" dirty="0"/>
              <a:t>: </a:t>
            </a:r>
            <a:r>
              <a:rPr lang="en-US" i="1" dirty="0"/>
              <a:t>Make a Word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تمرن</a:t>
            </a:r>
            <a:r>
              <a:rPr lang="en-US" dirty="0"/>
              <a:t>: </a:t>
            </a:r>
            <a:r>
              <a:rPr lang="en-US" i="1" dirty="0"/>
              <a:t>Word Sort &amp; Pick-Up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إكتب</a:t>
            </a:r>
            <a:r>
              <a:rPr lang="en-US" dirty="0"/>
              <a:t>: </a:t>
            </a:r>
            <a:r>
              <a:rPr lang="en-US" i="1" dirty="0"/>
              <a:t>Writing for Sounds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القراءة في مجرى النص</a:t>
            </a:r>
            <a:r>
              <a:rPr lang="en-US" dirty="0"/>
              <a:t>: </a:t>
            </a:r>
            <a:r>
              <a:rPr lang="en-US" sz="2300" i="1" dirty="0"/>
              <a:t>Decodable Book with Autograph Reading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الكلمات المعروفة</a:t>
            </a:r>
            <a:r>
              <a:rPr lang="en-US" dirty="0"/>
              <a:t>: </a:t>
            </a:r>
            <a:r>
              <a:rPr lang="en-US" sz="2400" i="1" dirty="0"/>
              <a:t>Word Bank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الطلاقة</a:t>
            </a:r>
            <a:r>
              <a:rPr lang="en-US" dirty="0"/>
              <a:t>: </a:t>
            </a:r>
            <a:r>
              <a:rPr lang="en-US" sz="2400" i="1" dirty="0"/>
              <a:t>Talking Dictionary</a:t>
            </a:r>
          </a:p>
        </p:txBody>
      </p:sp>
    </p:spTree>
    <p:extLst>
      <p:ext uri="{BB962C8B-B14F-4D97-AF65-F5344CB8AC3E}">
        <p14:creationId xmlns:p14="http://schemas.microsoft.com/office/powerpoint/2010/main" val="378159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Comprehension &amp; Vocabulary</a:t>
            </a:r>
            <a:r>
              <a:rPr lang="ar-LB" dirty="0" smtClean="0"/>
              <a:t/>
            </a:r>
            <a:br>
              <a:rPr lang="ar-LB" dirty="0" smtClean="0"/>
            </a:b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فهم المعنى </a:t>
            </a: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والمفردات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2800" dirty="0">
                <a:latin typeface="Arial" panose="020B0604020202020204" pitchFamily="34" charset="0"/>
                <a:cs typeface="Arial" panose="020B0604020202020204" pitchFamily="34" charset="0"/>
              </a:rPr>
              <a:t>بعض التمارين التي تساعد على تنمية القدرة على تحليل الكلمات وفهم سياق النص خلال القراءة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LB" dirty="0" smtClean="0"/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Comprehension</a:t>
            </a:r>
            <a:r>
              <a:rPr lang="ar-LB" dirty="0"/>
              <a:t>  </a:t>
            </a: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فهم المعنى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alibri" panose="020F0502020204030204" pitchFamily="34" charset="0"/>
              <a:buChar char="­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النص الروائي</a:t>
            </a:r>
            <a:r>
              <a:rPr lang="en-US" dirty="0"/>
              <a:t>: </a:t>
            </a:r>
            <a:r>
              <a:rPr lang="en-US" i="1" dirty="0"/>
              <a:t>Plot Relationship Chart</a:t>
            </a:r>
          </a:p>
          <a:p>
            <a:pPr lvl="2">
              <a:buFont typeface="Calibri" panose="020F0502020204030204" pitchFamily="34" charset="0"/>
              <a:buChar char="­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النص التفسيري</a:t>
            </a:r>
            <a:r>
              <a:rPr lang="en-US" dirty="0"/>
              <a:t>: </a:t>
            </a:r>
            <a:r>
              <a:rPr lang="en-US" i="1" dirty="0"/>
              <a:t>About Point (Notetaking)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المفردات</a:t>
            </a:r>
            <a:r>
              <a:rPr lang="en-US" dirty="0"/>
              <a:t>: </a:t>
            </a:r>
            <a:r>
              <a:rPr lang="en-US" sz="2400" i="1" dirty="0"/>
              <a:t>Personal Clues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5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378952" cy="4495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/>
              <a:t>المساعدة للتعرّف على الكلمات باستخدام نمط التهجئة المشترك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 smtClean="0"/>
              <a:t>غطِ كل احرف الكلمة باستثناء نمط التهجئة. يردد الولد </a:t>
            </a:r>
            <a:r>
              <a:rPr lang="ar-LB" dirty="0"/>
              <a:t>نمط التهجئة</a:t>
            </a:r>
            <a:endParaRPr lang="en-US" dirty="0" smtClean="0"/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/>
              <a:t>غطِ </a:t>
            </a:r>
            <a:r>
              <a:rPr lang="ar-LB" dirty="0" smtClean="0"/>
              <a:t>احرف نمط التهجئة ودع الولد يردد الاحرف الاخرى 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 smtClean="0"/>
              <a:t>يردد الولد كل جزء من الكلمة</a:t>
            </a:r>
            <a:endParaRPr lang="en-US" sz="2400" dirty="0"/>
          </a:p>
          <a:p>
            <a:pPr marL="514350" indent="-514350" algn="r" rtl="1">
              <a:buAutoNum type="arabicPeriod"/>
            </a:pPr>
            <a:r>
              <a:rPr lang="ar-LB" dirty="0" smtClean="0"/>
              <a:t>يجمع الولد احرف كل الكلمة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07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 Analysis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2895601" y="1756925"/>
            <a:ext cx="6871855" cy="436923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 + 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SPACE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57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419600" y="1967345"/>
            <a:ext cx="838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34000" y="3048000"/>
            <a:ext cx="1295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1"/>
            <a:ext cx="8458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dirty="0" smtClean="0">
                <a:latin typeface="Arial" panose="020B0604020202020204" pitchFamily="34" charset="0"/>
                <a:cs typeface="Arial" panose="020B0604020202020204" pitchFamily="34" charset="0"/>
              </a:rPr>
              <a:t>هذه الطريقة تساعد على التمرن على تحليل تركيب الكلمة</a:t>
            </a:r>
          </a:p>
          <a:p>
            <a:pPr marL="0" indent="0">
              <a:buNone/>
            </a:pPr>
            <a:endParaRPr lang="ar-LB" sz="2800" dirty="0"/>
          </a:p>
          <a:p>
            <a:pPr marL="0" indent="0">
              <a:buNone/>
            </a:pPr>
            <a:endParaRPr lang="en-US" sz="2800" dirty="0"/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sz="2800" dirty="0"/>
              <a:t>غطِ كل احرف الكلمة باستثناء نمط التهجئة. يردد الولد نمط التهجئة</a:t>
            </a:r>
            <a:endParaRPr lang="en-US" sz="2800" dirty="0"/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sz="2800" dirty="0"/>
              <a:t>في كل مرة غطِ جزء من الكلمة وليردد الولد الجزء الظاهر منها</a:t>
            </a:r>
            <a:endParaRPr lang="en-US" sz="2000" dirty="0"/>
          </a:p>
          <a:p>
            <a:pPr marL="514350" indent="-514350" algn="r" rtl="1">
              <a:buAutoNum type="arabicPeriod"/>
            </a:pPr>
            <a:r>
              <a:rPr lang="ar-LB" sz="2800" dirty="0">
                <a:latin typeface="Arial" panose="020B0604020202020204" pitchFamily="34" charset="0"/>
                <a:cs typeface="Arial" panose="020B0604020202020204" pitchFamily="34" charset="0"/>
              </a:rPr>
              <a:t>يجمع الولد الاجزاء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sz="2800" dirty="0">
                <a:latin typeface="Arial" panose="020B0604020202020204" pitchFamily="34" charset="0"/>
                <a:cs typeface="Arial" panose="020B0604020202020204" pitchFamily="34" charset="0"/>
              </a:rPr>
              <a:t>يكرر الولد هذا التمرين حتى يجمع كل اجزاء الكلمة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55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Master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quarter" idx="1"/>
          </p:nvPr>
        </p:nvSpPr>
        <p:spPr>
          <a:xfrm>
            <a:off x="2317173" y="2025787"/>
            <a:ext cx="7481455" cy="38818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  <a:endParaRPr lang="en-US" sz="60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 + ACE =GRACE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     GRACEFUL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6000" dirty="0"/>
              <a:t>   GRACE + FUL =GRACEFUL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57400" y="1756924"/>
            <a:ext cx="8001000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38600" y="1967345"/>
            <a:ext cx="7620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1967345"/>
            <a:ext cx="9906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17917" y="2625436"/>
            <a:ext cx="18288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9327" y="3810000"/>
            <a:ext cx="1669473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5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</a:t>
            </a:r>
            <a:r>
              <a:rPr lang="en-US" dirty="0"/>
              <a:t>S</a:t>
            </a:r>
            <a:r>
              <a:rPr lang="en-US" dirty="0" smtClean="0"/>
              <a:t>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1"/>
            <a:ext cx="86868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المساعدة على تطبيق معرفة اللفظ على الكتابة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اختر 6-8 كلمات من التمارين السابقة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يسمع الولد الكلمة ويكتبها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يقراء الولد الكلمة مع تمديد الصوت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زد كلمات تحتوي على نفس نمط التهجئة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7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5008</TotalTime>
  <Words>856</Words>
  <Application>Microsoft Macintosh PowerPoint</Application>
  <PresentationFormat>Widescreen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Bookman Old Style</vt:lpstr>
      <vt:lpstr>Calibri</vt:lpstr>
      <vt:lpstr>MV Boli</vt:lpstr>
      <vt:lpstr>Tw Cen MT</vt:lpstr>
      <vt:lpstr>Wingdings</vt:lpstr>
      <vt:lpstr>Wingdings 2</vt:lpstr>
      <vt:lpstr>Median</vt:lpstr>
      <vt:lpstr>Helping Your Child Succeed  in Reading and Writing</vt:lpstr>
      <vt:lpstr>Reading Intervention التوسط في القراءة           </vt:lpstr>
      <vt:lpstr>Word Recognition تمييز الكلمات         </vt:lpstr>
      <vt:lpstr>Comprehension &amp; Vocabulary فهم المعنى والمفردات                               </vt:lpstr>
      <vt:lpstr>Glass Analysis</vt:lpstr>
      <vt:lpstr>Glass Analysis</vt:lpstr>
      <vt:lpstr>Word Master</vt:lpstr>
      <vt:lpstr>Word Master</vt:lpstr>
      <vt:lpstr>Writing for Sounds</vt:lpstr>
      <vt:lpstr>Writing for Sounds</vt:lpstr>
      <vt:lpstr>Decodable Book with Autograph Reading</vt:lpstr>
      <vt:lpstr>Decodable Book with Autograph Reading</vt:lpstr>
      <vt:lpstr>Word Bank</vt:lpstr>
      <vt:lpstr>Word Bank</vt:lpstr>
      <vt:lpstr>Talking Dictionary</vt:lpstr>
      <vt:lpstr>Talking Dictionary</vt:lpstr>
      <vt:lpstr>Plot Relationship Chart</vt:lpstr>
      <vt:lpstr>Plot Relationship Chart جدول علاقة احداث الرواية                         </vt:lpstr>
      <vt:lpstr>About Point   النقطة الرئيسية               </vt:lpstr>
      <vt:lpstr>About Point</vt:lpstr>
      <vt:lpstr>About Point Notetaking</vt:lpstr>
      <vt:lpstr>About Point Notetaking</vt:lpstr>
      <vt:lpstr>Personal Clues</vt:lpstr>
      <vt:lpstr>Personal Clues</vt:lpstr>
    </vt:vector>
  </TitlesOfParts>
  <Company>Bedford Public Schools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Child Succeed  in Reading and Writing</dc:title>
  <dc:creator>Annabel Chang</dc:creator>
  <cp:lastModifiedBy>Joshua Spieles</cp:lastModifiedBy>
  <cp:revision>81</cp:revision>
  <dcterms:created xsi:type="dcterms:W3CDTF">2014-08-09T16:18:05Z</dcterms:created>
  <dcterms:modified xsi:type="dcterms:W3CDTF">2016-07-27T15:27:30Z</dcterms:modified>
</cp:coreProperties>
</file>