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78" r:id="rId13"/>
    <p:sldId id="268" r:id="rId14"/>
    <p:sldId id="269" r:id="rId15"/>
    <p:sldId id="270" r:id="rId16"/>
    <p:sldId id="271" r:id="rId17"/>
    <p:sldId id="272" r:id="rId18"/>
    <p:sldId id="275" r:id="rId19"/>
    <p:sldId id="273" r:id="rId20"/>
    <p:sldId id="284" r:id="rId21"/>
    <p:sldId id="281" r:id="rId22"/>
    <p:sldId id="282" r:id="rId23"/>
    <p:sldId id="274"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69" d="100"/>
          <a:sy n="69" d="100"/>
        </p:scale>
        <p:origin x="140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Words Read Correctly</c:v>
                </c:pt>
              </c:strCache>
            </c:strRef>
          </c:tx>
          <c:invertIfNegative val="0"/>
          <c:cat>
            <c:strRef>
              <c:f>Sheet1!$A$2:$A$3</c:f>
              <c:strCache>
                <c:ptCount val="2"/>
                <c:pt idx="0">
                  <c:v>1st Reading</c:v>
                </c:pt>
                <c:pt idx="1">
                  <c:v>2nd Reading</c:v>
                </c:pt>
              </c:strCache>
            </c:strRef>
          </c:cat>
          <c:val>
            <c:numRef>
              <c:f>Sheet1!$B$2:$B$3</c:f>
              <c:numCache>
                <c:formatCode>General</c:formatCode>
                <c:ptCount val="2"/>
                <c:pt idx="0">
                  <c:v>125</c:v>
                </c:pt>
                <c:pt idx="1">
                  <c:v>139</c:v>
                </c:pt>
              </c:numCache>
            </c:numRef>
          </c:val>
          <c:extLst>
            <c:ext xmlns:c16="http://schemas.microsoft.com/office/drawing/2014/chart" uri="{C3380CC4-5D6E-409C-BE32-E72D297353CC}">
              <c16:uniqueId val="{00000000-CA02-401A-9141-47E6E15027F6}"/>
            </c:ext>
          </c:extLst>
        </c:ser>
        <c:dLbls>
          <c:showLegendKey val="0"/>
          <c:showVal val="0"/>
          <c:showCatName val="0"/>
          <c:showSerName val="0"/>
          <c:showPercent val="0"/>
          <c:showBubbleSize val="0"/>
        </c:dLbls>
        <c:gapWidth val="150"/>
        <c:axId val="137893760"/>
        <c:axId val="137895296"/>
      </c:barChart>
      <c:catAx>
        <c:axId val="137893760"/>
        <c:scaling>
          <c:orientation val="minMax"/>
        </c:scaling>
        <c:delete val="0"/>
        <c:axPos val="b"/>
        <c:numFmt formatCode="General" sourceLinked="0"/>
        <c:majorTickMark val="out"/>
        <c:minorTickMark val="none"/>
        <c:tickLblPos val="nextTo"/>
        <c:crossAx val="137895296"/>
        <c:crosses val="autoZero"/>
        <c:auto val="1"/>
        <c:lblAlgn val="ctr"/>
        <c:lblOffset val="100"/>
        <c:noMultiLvlLbl val="0"/>
      </c:catAx>
      <c:valAx>
        <c:axId val="137895296"/>
        <c:scaling>
          <c:orientation val="minMax"/>
        </c:scaling>
        <c:delete val="0"/>
        <c:axPos val="l"/>
        <c:majorGridlines/>
        <c:numFmt formatCode="General" sourceLinked="1"/>
        <c:majorTickMark val="out"/>
        <c:minorTickMark val="none"/>
        <c:tickLblPos val="nextTo"/>
        <c:crossAx val="13789376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BC6715E-6EC4-4F7B-97A6-2FF704A732D1}"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715E-6EC4-4F7B-97A6-2FF704A732D1}"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715E-6EC4-4F7B-97A6-2FF704A732D1}" type="datetimeFigureOut">
              <a:rPr lang="en-US" smtClean="0"/>
              <a:t>2/1/2016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715E-6EC4-4F7B-97A6-2FF704A732D1}"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C6715E-6EC4-4F7B-97A6-2FF704A732D1}"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C6715E-6EC4-4F7B-97A6-2FF704A732D1}"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C6715E-6EC4-4F7B-97A6-2FF704A732D1}" type="datetimeFigureOut">
              <a:rPr lang="en-US" smtClean="0"/>
              <a:t>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C6715E-6EC4-4F7B-97A6-2FF704A732D1}" type="datetimeFigureOut">
              <a:rPr lang="en-US" smtClean="0"/>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6715E-6EC4-4F7B-97A6-2FF704A732D1}" type="datetimeFigureOut">
              <a:rPr lang="en-US" smtClean="0"/>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C6715E-6EC4-4F7B-97A6-2FF704A732D1}"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7BA87-B92C-4659-A78E-1D0105079B16}"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BC6715E-6EC4-4F7B-97A6-2FF704A732D1}" type="datetimeFigureOut">
              <a:rPr lang="en-US" smtClean="0"/>
              <a:t>2/1/2016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9B7BA87-B92C-4659-A78E-1D0105079B1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BC6715E-6EC4-4F7B-97A6-2FF704A732D1}" type="datetimeFigureOut">
              <a:rPr lang="en-US" smtClean="0"/>
              <a:t>2/1/2016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9B7BA87-B92C-4659-A78E-1D0105079B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mrstsfirstgradeclass-jill.blogspot.com/2011/08/decodable-story-reading-passages.html" TargetMode="External"/><Relationship Id="rId2" Type="http://schemas.openxmlformats.org/officeDocument/2006/relationships/hyperlink" Target="http://www.getthinkingwork.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Autofit/>
          </a:bodyPr>
          <a:lstStyle/>
          <a:p>
            <a:r>
              <a:rPr lang="en-US" sz="4000" b="1" dirty="0" smtClean="0">
                <a:latin typeface="Bookman Old Style" panose="02050604050505020204" pitchFamily="18" charset="0"/>
              </a:rPr>
              <a:t>Helping Your Child Succeed </a:t>
            </a:r>
            <a:br>
              <a:rPr lang="en-US" sz="4000" b="1" dirty="0" smtClean="0">
                <a:latin typeface="Bookman Old Style" panose="02050604050505020204" pitchFamily="18" charset="0"/>
              </a:rPr>
            </a:br>
            <a:r>
              <a:rPr lang="en-US" sz="4000" b="1" dirty="0" smtClean="0">
                <a:latin typeface="Bookman Old Style" panose="02050604050505020204" pitchFamily="18" charset="0"/>
              </a:rPr>
              <a:t>in Reading and Writing</a:t>
            </a:r>
            <a:endParaRPr lang="en-US" sz="4000" b="1" dirty="0">
              <a:latin typeface="Bookman Old Style" panose="02050604050505020204" pitchFamily="18" charset="0"/>
            </a:endParaRPr>
          </a:p>
        </p:txBody>
      </p:sp>
      <p:sp>
        <p:nvSpPr>
          <p:cNvPr id="3" name="Subtitle 2"/>
          <p:cNvSpPr>
            <a:spLocks noGrp="1"/>
          </p:cNvSpPr>
          <p:nvPr>
            <p:ph type="subTitle" idx="1"/>
          </p:nvPr>
        </p:nvSpPr>
        <p:spPr>
          <a:xfrm>
            <a:off x="4191000" y="3196197"/>
            <a:ext cx="4191000" cy="1295400"/>
          </a:xfrm>
        </p:spPr>
        <p:txBody>
          <a:bodyPr/>
          <a:lstStyle/>
          <a:p>
            <a:pPr>
              <a:spcBef>
                <a:spcPts val="0"/>
              </a:spcBef>
            </a:pPr>
            <a:r>
              <a:rPr lang="en-US" b="1" dirty="0" smtClean="0"/>
              <a:t>A guide for parents of </a:t>
            </a:r>
          </a:p>
          <a:p>
            <a:pPr>
              <a:spcBef>
                <a:spcPts val="0"/>
              </a:spcBef>
            </a:pPr>
            <a:r>
              <a:rPr lang="en-US" b="1" dirty="0" smtClean="0"/>
              <a:t>K-2 students</a:t>
            </a:r>
            <a:endParaRPr lang="en-US"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9654" y="2881745"/>
            <a:ext cx="3200400" cy="3219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0502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Straight Connector 39"/>
          <p:cNvCxnSpPr/>
          <p:nvPr/>
        </p:nvCxnSpPr>
        <p:spPr>
          <a:xfrm>
            <a:off x="685800" y="3244429"/>
            <a:ext cx="78486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85800" y="35492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85800" y="29396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Writing for </a:t>
            </a:r>
            <a:r>
              <a:rPr lang="en-US" dirty="0"/>
              <a:t>S</a:t>
            </a:r>
            <a:r>
              <a:rPr lang="en-US" dirty="0" smtClean="0"/>
              <a:t>ounds</a:t>
            </a:r>
            <a:endParaRPr lang="en-US" dirty="0"/>
          </a:p>
        </p:txBody>
      </p:sp>
      <p:sp>
        <p:nvSpPr>
          <p:cNvPr id="5" name="Rectangle 4"/>
          <p:cNvSpPr/>
          <p:nvPr/>
        </p:nvSpPr>
        <p:spPr>
          <a:xfrm>
            <a:off x="685800" y="1953353"/>
            <a:ext cx="7848600"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447800" y="2939629"/>
            <a:ext cx="6629400" cy="830997"/>
          </a:xfrm>
          <a:prstGeom prst="rect">
            <a:avLst/>
          </a:prstGeom>
          <a:noFill/>
        </p:spPr>
        <p:txBody>
          <a:bodyPr wrap="square" rtlCol="0">
            <a:spAutoFit/>
          </a:bodyPr>
          <a:lstStyle/>
          <a:p>
            <a:r>
              <a:rPr lang="en-US" sz="4800" dirty="0">
                <a:latin typeface="MV Boli" panose="02000500030200090000" pitchFamily="2" charset="0"/>
                <a:cs typeface="MV Boli" panose="02000500030200090000" pitchFamily="2" charset="0"/>
              </a:rPr>
              <a:t>p</a:t>
            </a:r>
            <a:r>
              <a:rPr lang="en-US" sz="4800" dirty="0" smtClean="0">
                <a:latin typeface="MV Boli" panose="02000500030200090000" pitchFamily="2" charset="0"/>
                <a:cs typeface="MV Boli" panose="02000500030200090000" pitchFamily="2" charset="0"/>
              </a:rPr>
              <a:t>in	</a:t>
            </a:r>
            <a:r>
              <a:rPr lang="en-US" sz="4800" dirty="0">
                <a:latin typeface="MV Boli" panose="02000500030200090000" pitchFamily="2" charset="0"/>
                <a:cs typeface="MV Boli" panose="02000500030200090000" pitchFamily="2" charset="0"/>
              </a:rPr>
              <a:t> </a:t>
            </a:r>
            <a:r>
              <a:rPr lang="en-US" sz="4800" dirty="0" smtClean="0">
                <a:latin typeface="MV Boli" panose="02000500030200090000" pitchFamily="2" charset="0"/>
                <a:cs typeface="MV Boli" panose="02000500030200090000" pitchFamily="2" charset="0"/>
              </a:rPr>
              <a:t> twin  grin  shin</a:t>
            </a:r>
            <a:r>
              <a:rPr lang="en-US" sz="3200" dirty="0" smtClean="0"/>
              <a:t>	</a:t>
            </a:r>
            <a:endParaRPr lang="en-US" sz="3200" dirty="0"/>
          </a:p>
        </p:txBody>
      </p:sp>
      <p:cxnSp>
        <p:nvCxnSpPr>
          <p:cNvPr id="46" name="Straight Connector 45"/>
          <p:cNvCxnSpPr/>
          <p:nvPr/>
        </p:nvCxnSpPr>
        <p:spPr>
          <a:xfrm>
            <a:off x="685800" y="4235029"/>
            <a:ext cx="78486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85800" y="45398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85800" y="39302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85800" y="5225629"/>
            <a:ext cx="78486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85800" y="55304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85800" y="4920829"/>
            <a:ext cx="78486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447800" y="3944084"/>
            <a:ext cx="6629400" cy="830997"/>
          </a:xfrm>
          <a:prstGeom prst="rect">
            <a:avLst/>
          </a:prstGeom>
          <a:noFill/>
        </p:spPr>
        <p:txBody>
          <a:bodyPr wrap="square" rtlCol="0">
            <a:spAutoFit/>
          </a:bodyPr>
          <a:lstStyle/>
          <a:p>
            <a:r>
              <a:rPr lang="en-US" sz="4800" dirty="0" smtClean="0">
                <a:latin typeface="MV Boli" panose="02000500030200090000" pitchFamily="2" charset="0"/>
                <a:cs typeface="MV Boli" panose="02000500030200090000" pitchFamily="2" charset="0"/>
              </a:rPr>
              <a:t>ran  van	  bran     </a:t>
            </a:r>
            <a:r>
              <a:rPr lang="en-US" sz="3200" dirty="0" smtClean="0"/>
              <a:t>	</a:t>
            </a:r>
            <a:endParaRPr lang="en-US" sz="3200" dirty="0"/>
          </a:p>
        </p:txBody>
      </p:sp>
    </p:spTree>
    <p:extLst>
      <p:ext uri="{BB962C8B-B14F-4D97-AF65-F5344CB8AC3E}">
        <p14:creationId xmlns:p14="http://schemas.microsoft.com/office/powerpoint/2010/main" val="839004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sz="3800" dirty="0" smtClean="0"/>
              <a:t>Decodable Book with Autograph Reading</a:t>
            </a:r>
            <a:endParaRPr lang="en-US" sz="38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Helps use the spelling pattern within the context of a story and practice reading.</a:t>
            </a:r>
          </a:p>
          <a:p>
            <a:pPr marL="514350" indent="-514350">
              <a:buAutoNum type="arabicPeriod"/>
            </a:pPr>
            <a:endParaRPr lang="en-US" dirty="0" smtClean="0"/>
          </a:p>
          <a:p>
            <a:pPr marL="514350" indent="-514350">
              <a:buAutoNum type="arabicPeriod"/>
            </a:pPr>
            <a:r>
              <a:rPr lang="en-US" dirty="0" smtClean="0"/>
              <a:t>Stories emphasizing a variety of spelling patterns can be found at </a:t>
            </a:r>
            <a:r>
              <a:rPr lang="en-US" dirty="0" smtClean="0">
                <a:hlinkClick r:id="rId2"/>
              </a:rPr>
              <a:t>www.getthinkingworks.com</a:t>
            </a:r>
            <a:r>
              <a:rPr lang="en-US" dirty="0" smtClean="0"/>
              <a:t> and also at </a:t>
            </a:r>
            <a:r>
              <a:rPr lang="en-US" dirty="0" smtClean="0">
                <a:hlinkClick r:id="rId3"/>
              </a:rPr>
              <a:t>http://mrstsfirstgradeclass-jill.blogspot.com/2011/08/decodable-story-reading-passages.html</a:t>
            </a:r>
            <a:r>
              <a:rPr lang="en-US" dirty="0" smtClean="0"/>
              <a:t> </a:t>
            </a:r>
          </a:p>
          <a:p>
            <a:pPr marL="514350" indent="-514350">
              <a:buAutoNum type="arabicPeriod"/>
            </a:pPr>
            <a:r>
              <a:rPr lang="en-US" dirty="0" smtClean="0"/>
              <a:t>Child practices reading it to several people. Each listener signs an autograph sheet.</a:t>
            </a:r>
          </a:p>
          <a:p>
            <a:pPr marL="0" indent="0">
              <a:buNone/>
            </a:pPr>
            <a:r>
              <a:rPr lang="en-US" dirty="0" smtClean="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89471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sz="3800" dirty="0" smtClean="0"/>
              <a:t>Decodable Book with Autograph Reading</a:t>
            </a:r>
            <a:endParaRPr lang="en-US" sz="3800" dirty="0"/>
          </a:p>
        </p:txBody>
      </p:sp>
      <p:sp>
        <p:nvSpPr>
          <p:cNvPr id="4" name="Content Placeholder 3"/>
          <p:cNvSpPr>
            <a:spLocks noGrp="1"/>
          </p:cNvSpPr>
          <p:nvPr>
            <p:ph idx="1"/>
          </p:nvPr>
        </p:nvSpPr>
        <p:spPr>
          <a:xfrm>
            <a:off x="762001" y="1853980"/>
            <a:ext cx="3657600" cy="4525963"/>
          </a:xfrm>
        </p:spPr>
        <p:txBody>
          <a:bodyPr>
            <a:normAutofit fontScale="92500" lnSpcReduction="10000"/>
          </a:bodyPr>
          <a:lstStyle/>
          <a:p>
            <a:pPr marL="0" indent="0" algn="ctr">
              <a:buNone/>
            </a:pPr>
            <a:r>
              <a:rPr lang="en-US" sz="2400" b="1" dirty="0" smtClean="0"/>
              <a:t>“-in” #1</a:t>
            </a:r>
          </a:p>
          <a:p>
            <a:pPr marL="0" indent="0" algn="ctr">
              <a:buNone/>
            </a:pPr>
            <a:endParaRPr lang="en-US" sz="2400" dirty="0" smtClean="0"/>
          </a:p>
          <a:p>
            <a:pPr marL="0" indent="0">
              <a:buNone/>
            </a:pPr>
            <a:r>
              <a:rPr lang="en-US" sz="2400" dirty="0" smtClean="0"/>
              <a:t>Ginny had a big grin when she found out she was the winner of a big pumpkin. She had to spin the spinner to win the prize. As she stepped toward she hit her shin and broke the skin on her shin. Ginny had to squint as her kin pulled a </a:t>
            </a:r>
            <a:r>
              <a:rPr lang="en-US" sz="2400" dirty="0" err="1" smtClean="0"/>
              <a:t>band-aid</a:t>
            </a:r>
            <a:r>
              <a:rPr lang="en-US" sz="2400" dirty="0" smtClean="0"/>
              <a:t> out of the tin bin and put it on her knee.</a:t>
            </a:r>
            <a:br>
              <a:rPr lang="en-US" sz="2400" dirty="0" smtClean="0"/>
            </a:br>
            <a:endParaRPr lang="en-US" sz="2400" dirty="0" smtClean="0"/>
          </a:p>
          <a:p>
            <a:pPr marL="0" indent="0">
              <a:buNone/>
            </a:pPr>
            <a:r>
              <a:rPr lang="en-US" sz="2400" dirty="0" smtClean="0"/>
              <a:t>by D. </a:t>
            </a:r>
            <a:r>
              <a:rPr lang="en-US" sz="2400" dirty="0" err="1" smtClean="0"/>
              <a:t>Brakefield</a:t>
            </a:r>
            <a:endParaRPr lang="en-US" sz="2400" dirty="0"/>
          </a:p>
        </p:txBody>
      </p:sp>
      <p:sp>
        <p:nvSpPr>
          <p:cNvPr id="5" name="Rectangle 4"/>
          <p:cNvSpPr/>
          <p:nvPr/>
        </p:nvSpPr>
        <p:spPr>
          <a:xfrm>
            <a:off x="685800" y="1828800"/>
            <a:ext cx="3810000" cy="45763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3"/>
          <p:cNvSpPr txBox="1">
            <a:spLocks/>
          </p:cNvSpPr>
          <p:nvPr/>
        </p:nvSpPr>
        <p:spPr>
          <a:xfrm>
            <a:off x="4800601" y="1853980"/>
            <a:ext cx="3657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smtClean="0"/>
              <a:t>Autograph Reading</a:t>
            </a:r>
          </a:p>
          <a:p>
            <a:pPr marL="0" indent="0">
              <a:buFont typeface="Arial" panose="020B0604020202020204" pitchFamily="34" charset="0"/>
              <a:buNone/>
            </a:pPr>
            <a:endParaRPr lang="en-US" sz="1800" dirty="0" smtClean="0"/>
          </a:p>
          <a:p>
            <a:pPr marL="0" indent="0">
              <a:buFont typeface="Arial" panose="020B0604020202020204" pitchFamily="34" charset="0"/>
              <a:buNone/>
            </a:pPr>
            <a:r>
              <a:rPr lang="en-US" sz="1800" dirty="0" smtClean="0"/>
              <a:t>Name:_____________________</a:t>
            </a:r>
          </a:p>
          <a:p>
            <a:pPr marL="0" indent="0">
              <a:buFont typeface="Arial" panose="020B0604020202020204" pitchFamily="34" charset="0"/>
              <a:buNone/>
            </a:pPr>
            <a:r>
              <a:rPr lang="en-US" sz="1800" dirty="0" smtClean="0"/>
              <a:t>Title:_______________________</a:t>
            </a:r>
          </a:p>
          <a:p>
            <a:pPr marL="0" indent="0">
              <a:buFont typeface="Arial" panose="020B0604020202020204" pitchFamily="34" charset="0"/>
              <a:buNone/>
            </a:pPr>
            <a:endParaRPr lang="en-US" sz="1800" dirty="0" smtClean="0"/>
          </a:p>
          <a:p>
            <a:pPr marL="0" indent="0">
              <a:spcBef>
                <a:spcPts val="0"/>
              </a:spcBef>
              <a:buFont typeface="Arial" panose="020B0604020202020204" pitchFamily="34" charset="0"/>
              <a:buNone/>
            </a:pPr>
            <a:r>
              <a:rPr lang="en-US" sz="1800" dirty="0" smtClean="0"/>
              <a:t>Read a story to 5 different people. Once they have heard you read, have them sign their autograph.</a:t>
            </a:r>
          </a:p>
          <a:p>
            <a:pPr>
              <a:buFont typeface="Arial" panose="020B0604020202020204" pitchFamily="34" charset="0"/>
              <a:buAutoNum type="arabicPeriod"/>
            </a:pPr>
            <a:r>
              <a:rPr lang="en-US" sz="1800" dirty="0" smtClean="0"/>
              <a:t>___________________________</a:t>
            </a:r>
          </a:p>
          <a:p>
            <a:pPr>
              <a:buFont typeface="Arial" panose="020B0604020202020204" pitchFamily="34" charset="0"/>
              <a:buAutoNum type="arabicPeriod"/>
            </a:pPr>
            <a:r>
              <a:rPr lang="en-US" sz="1800" dirty="0" smtClean="0"/>
              <a:t>___________________________</a:t>
            </a:r>
          </a:p>
          <a:p>
            <a:pPr>
              <a:buFont typeface="Arial" panose="020B0604020202020204" pitchFamily="34" charset="0"/>
              <a:buAutoNum type="arabicPeriod"/>
            </a:pPr>
            <a:r>
              <a:rPr lang="en-US" sz="1800" dirty="0" smtClean="0"/>
              <a:t>___________________________</a:t>
            </a:r>
          </a:p>
          <a:p>
            <a:pPr>
              <a:buFont typeface="Arial" panose="020B0604020202020204" pitchFamily="34" charset="0"/>
              <a:buAutoNum type="arabicPeriod"/>
            </a:pPr>
            <a:r>
              <a:rPr lang="en-US" sz="1800" dirty="0" smtClean="0"/>
              <a:t>___________________________</a:t>
            </a:r>
          </a:p>
          <a:p>
            <a:pPr>
              <a:buFont typeface="Arial" panose="020B0604020202020204" pitchFamily="34" charset="0"/>
              <a:buAutoNum type="arabicPeriod"/>
            </a:pPr>
            <a:r>
              <a:rPr lang="en-US" sz="1800" dirty="0" smtClean="0"/>
              <a:t>___________________________</a:t>
            </a:r>
          </a:p>
          <a:p>
            <a:pPr>
              <a:buFont typeface="Arial" panose="020B0604020202020204" pitchFamily="34" charset="0"/>
              <a:buAutoNum type="arabicPeriod"/>
            </a:pPr>
            <a:endParaRPr lang="en-US" sz="1800" dirty="0"/>
          </a:p>
        </p:txBody>
      </p:sp>
      <p:sp>
        <p:nvSpPr>
          <p:cNvPr id="7" name="Rectangle 6"/>
          <p:cNvSpPr/>
          <p:nvPr/>
        </p:nvSpPr>
        <p:spPr>
          <a:xfrm>
            <a:off x="4724400" y="1828800"/>
            <a:ext cx="3810000" cy="45763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936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Bank</a:t>
            </a:r>
            <a:endParaRPr lang="en-US" dirty="0"/>
          </a:p>
        </p:txBody>
      </p:sp>
      <p:sp>
        <p:nvSpPr>
          <p:cNvPr id="3" name="Content Placeholder 2"/>
          <p:cNvSpPr>
            <a:spLocks noGrp="1"/>
          </p:cNvSpPr>
          <p:nvPr>
            <p:ph idx="1"/>
          </p:nvPr>
        </p:nvSpPr>
        <p:spPr>
          <a:xfrm>
            <a:off x="457199" y="1600200"/>
            <a:ext cx="8305801" cy="4525963"/>
          </a:xfrm>
        </p:spPr>
        <p:txBody>
          <a:bodyPr>
            <a:normAutofit/>
          </a:bodyPr>
          <a:lstStyle/>
          <a:p>
            <a:pPr marL="0" indent="0">
              <a:buNone/>
            </a:pPr>
            <a:r>
              <a:rPr lang="en-US" dirty="0" smtClean="0"/>
              <a:t>Helps learn to recognize words instantly.</a:t>
            </a:r>
          </a:p>
          <a:p>
            <a:pPr marL="0" indent="0">
              <a:buNone/>
            </a:pPr>
            <a:endParaRPr lang="en-US" dirty="0" smtClean="0"/>
          </a:p>
          <a:p>
            <a:pPr marL="514350" indent="-514350">
              <a:buAutoNum type="arabicPeriod"/>
            </a:pPr>
            <a:r>
              <a:rPr lang="en-US" dirty="0" smtClean="0"/>
              <a:t>Write words that your child is learning on cards. Include high-frequency words.</a:t>
            </a:r>
          </a:p>
          <a:p>
            <a:pPr marL="514350" indent="-514350">
              <a:buAutoNum type="arabicPeriod"/>
            </a:pPr>
            <a:r>
              <a:rPr lang="en-US" dirty="0" smtClean="0"/>
              <a:t>Child practices identifying words everyday. When read correctly, put a star on the card.</a:t>
            </a:r>
          </a:p>
          <a:p>
            <a:pPr marL="514350" indent="-514350">
              <a:buAutoNum type="arabicPeriod"/>
            </a:pPr>
            <a:r>
              <a:rPr lang="en-US" dirty="0" smtClean="0"/>
              <a:t>When child reads the word accurately five times, put the card into “Words I Know” bank. </a:t>
            </a:r>
          </a:p>
          <a:p>
            <a:endParaRPr lang="en-US" dirty="0"/>
          </a:p>
        </p:txBody>
      </p:sp>
    </p:spTree>
    <p:extLst>
      <p:ext uri="{BB962C8B-B14F-4D97-AF65-F5344CB8AC3E}">
        <p14:creationId xmlns:p14="http://schemas.microsoft.com/office/powerpoint/2010/main" val="1407794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Bank</a:t>
            </a:r>
            <a:endParaRPr lang="en-US" dirty="0"/>
          </a:p>
        </p:txBody>
      </p:sp>
      <p:sp>
        <p:nvSpPr>
          <p:cNvPr id="5" name="Rectangle 4"/>
          <p:cNvSpPr/>
          <p:nvPr/>
        </p:nvSpPr>
        <p:spPr>
          <a:xfrm>
            <a:off x="838200" y="1981200"/>
            <a:ext cx="7543800" cy="42628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52600" y="2393768"/>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756064" y="2813913"/>
            <a:ext cx="2341418" cy="523220"/>
          </a:xfrm>
          <a:prstGeom prst="rect">
            <a:avLst/>
          </a:prstGeom>
          <a:noFill/>
        </p:spPr>
        <p:txBody>
          <a:bodyPr wrap="square" rtlCol="0">
            <a:spAutoFit/>
          </a:bodyPr>
          <a:lstStyle/>
          <a:p>
            <a:pPr algn="ctr"/>
            <a:r>
              <a:rPr lang="en-US" sz="2800" b="1" dirty="0" smtClean="0"/>
              <a:t>Words I Know</a:t>
            </a:r>
            <a:endParaRPr lang="en-US" sz="2800" b="1" dirty="0"/>
          </a:p>
        </p:txBody>
      </p:sp>
      <p:sp>
        <p:nvSpPr>
          <p:cNvPr id="38" name="Rectangle 37"/>
          <p:cNvSpPr/>
          <p:nvPr/>
        </p:nvSpPr>
        <p:spPr>
          <a:xfrm>
            <a:off x="5029200" y="2393768"/>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032664" y="2598469"/>
            <a:ext cx="2341418" cy="954107"/>
          </a:xfrm>
          <a:prstGeom prst="rect">
            <a:avLst/>
          </a:prstGeom>
          <a:noFill/>
        </p:spPr>
        <p:txBody>
          <a:bodyPr wrap="square" rtlCol="0">
            <a:spAutoFit/>
          </a:bodyPr>
          <a:lstStyle/>
          <a:p>
            <a:pPr algn="ctr"/>
            <a:r>
              <a:rPr lang="en-US" sz="2800" b="1" dirty="0" smtClean="0"/>
              <a:t>Words I am Learning</a:t>
            </a:r>
            <a:endParaRPr lang="en-US" sz="2800" b="1" dirty="0"/>
          </a:p>
        </p:txBody>
      </p:sp>
      <p:sp>
        <p:nvSpPr>
          <p:cNvPr id="40" name="Rectangle 39"/>
          <p:cNvSpPr/>
          <p:nvPr/>
        </p:nvSpPr>
        <p:spPr>
          <a:xfrm>
            <a:off x="1752600" y="4262876"/>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756064" y="4695666"/>
            <a:ext cx="2341418" cy="523220"/>
          </a:xfrm>
          <a:prstGeom prst="rect">
            <a:avLst/>
          </a:prstGeom>
          <a:noFill/>
        </p:spPr>
        <p:txBody>
          <a:bodyPr wrap="square" rtlCol="0">
            <a:spAutoFit/>
          </a:bodyPr>
          <a:lstStyle/>
          <a:p>
            <a:pPr algn="ctr"/>
            <a:r>
              <a:rPr lang="en-US" sz="2800" dirty="0" smtClean="0"/>
              <a:t>grin</a:t>
            </a:r>
            <a:endParaRPr lang="en-US" sz="2800" dirty="0"/>
          </a:p>
        </p:txBody>
      </p:sp>
      <p:sp>
        <p:nvSpPr>
          <p:cNvPr id="42" name="Rectangle 41"/>
          <p:cNvSpPr/>
          <p:nvPr/>
        </p:nvSpPr>
        <p:spPr>
          <a:xfrm>
            <a:off x="5060373" y="4262876"/>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5063837" y="4683021"/>
            <a:ext cx="2341418" cy="523220"/>
          </a:xfrm>
          <a:prstGeom prst="rect">
            <a:avLst/>
          </a:prstGeom>
          <a:noFill/>
        </p:spPr>
        <p:txBody>
          <a:bodyPr wrap="square" rtlCol="0">
            <a:spAutoFit/>
          </a:bodyPr>
          <a:lstStyle/>
          <a:p>
            <a:pPr algn="ctr"/>
            <a:r>
              <a:rPr lang="en-US" sz="2800" dirty="0" smtClean="0"/>
              <a:t>strange</a:t>
            </a:r>
            <a:endParaRPr lang="en-US" sz="2800" dirty="0"/>
          </a:p>
        </p:txBody>
      </p:sp>
      <p:sp>
        <p:nvSpPr>
          <p:cNvPr id="44" name="5-Point Star 43"/>
          <p:cNvSpPr/>
          <p:nvPr/>
        </p:nvSpPr>
        <p:spPr>
          <a:xfrm>
            <a:off x="1981200" y="4491476"/>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5-Point Star 44"/>
          <p:cNvSpPr/>
          <p:nvPr/>
        </p:nvSpPr>
        <p:spPr>
          <a:xfrm>
            <a:off x="2809009" y="4462557"/>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5-Point Star 45"/>
          <p:cNvSpPr/>
          <p:nvPr/>
        </p:nvSpPr>
        <p:spPr>
          <a:xfrm>
            <a:off x="3657600" y="4462557"/>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5-Point Star 46"/>
          <p:cNvSpPr/>
          <p:nvPr/>
        </p:nvSpPr>
        <p:spPr>
          <a:xfrm>
            <a:off x="3667991" y="5218886"/>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5-Point Star 47"/>
          <p:cNvSpPr/>
          <p:nvPr/>
        </p:nvSpPr>
        <p:spPr>
          <a:xfrm>
            <a:off x="1960418" y="5218886"/>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5-Point Star 48"/>
          <p:cNvSpPr/>
          <p:nvPr/>
        </p:nvSpPr>
        <p:spPr>
          <a:xfrm>
            <a:off x="5334000" y="4487846"/>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5-Point Star 49"/>
          <p:cNvSpPr/>
          <p:nvPr/>
        </p:nvSpPr>
        <p:spPr>
          <a:xfrm>
            <a:off x="7010400" y="4458927"/>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929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Dictionary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Helps develop reading fluency.</a:t>
            </a:r>
          </a:p>
          <a:p>
            <a:pPr marL="0" indent="0">
              <a:buNone/>
            </a:pPr>
            <a:endParaRPr lang="en-US" dirty="0" smtClean="0"/>
          </a:p>
          <a:p>
            <a:pPr marL="514350" indent="-514350">
              <a:buAutoNum type="arabicPeriod"/>
            </a:pPr>
            <a:r>
              <a:rPr lang="en-US" dirty="0" smtClean="0"/>
              <a:t>Child reads a book for three minutes. When child encounters an unknown word, say the word. Count words child reads correctly.</a:t>
            </a:r>
          </a:p>
          <a:p>
            <a:pPr marL="514350" indent="-514350">
              <a:buFont typeface="Arial" panose="020B0604020202020204" pitchFamily="34" charset="0"/>
              <a:buAutoNum type="arabicPeriod"/>
            </a:pPr>
            <a:r>
              <a:rPr lang="en-US" dirty="0" smtClean="0"/>
              <a:t>Child rereads the book in the same amount of time. Count words child reads correctly.</a:t>
            </a:r>
          </a:p>
          <a:p>
            <a:pPr marL="514350" indent="-514350">
              <a:buAutoNum type="arabicPeriod"/>
            </a:pPr>
            <a:r>
              <a:rPr lang="en-US" dirty="0" smtClean="0"/>
              <a:t>Graph the number of words read from both readings for your child to see improvement.</a:t>
            </a:r>
            <a:endParaRPr lang="en-US" dirty="0"/>
          </a:p>
        </p:txBody>
      </p:sp>
    </p:spTree>
    <p:extLst>
      <p:ext uri="{BB962C8B-B14F-4D97-AF65-F5344CB8AC3E}">
        <p14:creationId xmlns:p14="http://schemas.microsoft.com/office/powerpoint/2010/main" val="991272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Dictionary</a:t>
            </a:r>
            <a:endParaRPr lang="en-US" dirty="0"/>
          </a:p>
        </p:txBody>
      </p:sp>
      <p:sp>
        <p:nvSpPr>
          <p:cNvPr id="6" name="Rectangle 5"/>
          <p:cNvSpPr/>
          <p:nvPr/>
        </p:nvSpPr>
        <p:spPr>
          <a:xfrm>
            <a:off x="838200" y="1957962"/>
            <a:ext cx="7543800" cy="42628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Chart 21"/>
          <p:cNvGraphicFramePr/>
          <p:nvPr>
            <p:extLst>
              <p:ext uri="{D42A27DB-BD31-4B8C-83A1-F6EECF244321}">
                <p14:modId xmlns:p14="http://schemas.microsoft.com/office/powerpoint/2010/main" val="2792091973"/>
              </p:ext>
            </p:extLst>
          </p:nvPr>
        </p:nvGraphicFramePr>
        <p:xfrm>
          <a:off x="1562100" y="20574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0648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Relationship Chart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Helps to focus on the problems and solutions in a story. Use with </a:t>
            </a:r>
            <a:r>
              <a:rPr lang="en-US" u="sng" dirty="0" smtClean="0"/>
              <a:t>narrative texts</a:t>
            </a:r>
            <a:r>
              <a:rPr lang="en-US" dirty="0" smtClean="0"/>
              <a:t>.</a:t>
            </a:r>
          </a:p>
          <a:p>
            <a:pPr marL="0" indent="0">
              <a:buNone/>
            </a:pPr>
            <a:endParaRPr lang="en-US" dirty="0"/>
          </a:p>
          <a:p>
            <a:pPr marL="514350" indent="-514350">
              <a:buAutoNum type="arabicPeriod"/>
            </a:pPr>
            <a:r>
              <a:rPr lang="en-US" dirty="0" smtClean="0"/>
              <a:t>Child reads a story.</a:t>
            </a:r>
          </a:p>
          <a:p>
            <a:pPr marL="514350" indent="-514350">
              <a:buAutoNum type="arabicPeriod"/>
            </a:pPr>
            <a:r>
              <a:rPr lang="en-US" dirty="0" smtClean="0"/>
              <a:t>Help determine key details from the story using the outline as a guide.</a:t>
            </a:r>
          </a:p>
          <a:p>
            <a:pPr marL="400050" lvl="1" indent="0">
              <a:buNone/>
            </a:pPr>
            <a:r>
              <a:rPr lang="en-US" i="1" dirty="0"/>
              <a:t>	</a:t>
            </a:r>
            <a:r>
              <a:rPr lang="en-US" i="1" dirty="0" smtClean="0"/>
              <a:t>Somebody</a:t>
            </a:r>
            <a:r>
              <a:rPr lang="en-US" dirty="0" smtClean="0"/>
              <a:t> (character) </a:t>
            </a:r>
          </a:p>
          <a:p>
            <a:pPr marL="400050" lvl="1" indent="0">
              <a:buNone/>
            </a:pPr>
            <a:r>
              <a:rPr lang="en-US" i="1" dirty="0"/>
              <a:t>	</a:t>
            </a:r>
            <a:r>
              <a:rPr lang="en-US" i="1" dirty="0" smtClean="0"/>
              <a:t>Wanted</a:t>
            </a:r>
            <a:r>
              <a:rPr lang="en-US" dirty="0" smtClean="0"/>
              <a:t> </a:t>
            </a:r>
          </a:p>
          <a:p>
            <a:pPr marL="400050" lvl="1" indent="0">
              <a:buNone/>
            </a:pPr>
            <a:r>
              <a:rPr lang="en-US" i="1" dirty="0"/>
              <a:t>	</a:t>
            </a:r>
            <a:r>
              <a:rPr lang="en-US" i="1" dirty="0" smtClean="0"/>
              <a:t>But</a:t>
            </a:r>
            <a:r>
              <a:rPr lang="en-US" dirty="0" smtClean="0"/>
              <a:t> (difficulties encountered)</a:t>
            </a:r>
          </a:p>
          <a:p>
            <a:pPr marL="400050" lvl="1" indent="0">
              <a:buNone/>
            </a:pPr>
            <a:r>
              <a:rPr lang="en-US" i="1" dirty="0"/>
              <a:t>	</a:t>
            </a:r>
            <a:r>
              <a:rPr lang="en-US" i="1" dirty="0" smtClean="0"/>
              <a:t>So</a:t>
            </a:r>
            <a:r>
              <a:rPr lang="en-US" dirty="0" smtClean="0"/>
              <a:t> (Conclusion)</a:t>
            </a:r>
          </a:p>
          <a:p>
            <a:pPr marL="514350" indent="-514350">
              <a:buAutoNum type="arabicPeriod"/>
            </a:pPr>
            <a:r>
              <a:rPr lang="en-US" dirty="0" smtClean="0"/>
              <a:t>Once the chart is completed, have child read it to you.</a:t>
            </a:r>
          </a:p>
          <a:p>
            <a:pPr marL="0" indent="0">
              <a:buNone/>
            </a:pPr>
            <a:endParaRPr lang="en-US" dirty="0" smtClean="0"/>
          </a:p>
          <a:p>
            <a:endParaRPr lang="en-US" dirty="0"/>
          </a:p>
        </p:txBody>
      </p:sp>
    </p:spTree>
    <p:extLst>
      <p:ext uri="{BB962C8B-B14F-4D97-AF65-F5344CB8AC3E}">
        <p14:creationId xmlns:p14="http://schemas.microsoft.com/office/powerpoint/2010/main" val="3185236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Relationship Chart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11152582"/>
              </p:ext>
            </p:extLst>
          </p:nvPr>
        </p:nvGraphicFramePr>
        <p:xfrm>
          <a:off x="457200" y="1981200"/>
          <a:ext cx="8229600" cy="43129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33400">
                <a:tc>
                  <a:txBody>
                    <a:bodyPr/>
                    <a:lstStyle/>
                    <a:p>
                      <a:pPr algn="ctr"/>
                      <a:r>
                        <a:rPr lang="en-US" sz="2400" dirty="0" smtClean="0">
                          <a:solidFill>
                            <a:schemeClr val="tx1"/>
                          </a:solidFill>
                        </a:rPr>
                        <a:t>Somebody</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tx1"/>
                          </a:solidFill>
                        </a:rPr>
                        <a:t>Wanted </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But </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So </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257300">
                <a:tc>
                  <a:txBody>
                    <a:bodyPr/>
                    <a:lstStyle/>
                    <a:p>
                      <a:r>
                        <a:rPr lang="en-US" sz="2200" dirty="0" smtClean="0">
                          <a:solidFill>
                            <a:schemeClr val="tx1"/>
                          </a:solidFill>
                        </a:rPr>
                        <a:t>Goldilocks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smtClean="0">
                          <a:solidFill>
                            <a:schemeClr val="tx1"/>
                          </a:solidFill>
                        </a:rPr>
                        <a:t>to see who lived in the house in the woods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smtClean="0">
                          <a:solidFill>
                            <a:schemeClr val="tx1"/>
                          </a:solidFill>
                        </a:rPr>
                        <a:t>no one was home</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smtClean="0">
                          <a:solidFill>
                            <a:schemeClr val="tx1"/>
                          </a:solidFill>
                        </a:rPr>
                        <a:t>She explored the house on her own and she tried things that belonged to the bears. She ate porridge, sat in their chairs,</a:t>
                      </a:r>
                      <a:r>
                        <a:rPr lang="en-US" sz="2200" baseline="0" dirty="0" smtClean="0">
                          <a:solidFill>
                            <a:schemeClr val="tx1"/>
                          </a:solidFill>
                        </a:rPr>
                        <a:t> and lied in their beds.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5424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Point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Helps to determine the main idea in a paragraph or short story. Use with </a:t>
            </a:r>
            <a:r>
              <a:rPr lang="en-US" u="sng" dirty="0" smtClean="0"/>
              <a:t>expository texts</a:t>
            </a:r>
            <a:r>
              <a:rPr lang="en-US" dirty="0" smtClean="0"/>
              <a:t>.</a:t>
            </a:r>
          </a:p>
          <a:p>
            <a:pPr marL="0" indent="0">
              <a:buNone/>
            </a:pPr>
            <a:endParaRPr lang="en-US" dirty="0" smtClean="0"/>
          </a:p>
          <a:p>
            <a:pPr marL="514350" indent="-514350">
              <a:buAutoNum type="arabicPeriod"/>
            </a:pPr>
            <a:r>
              <a:rPr lang="en-US" dirty="0" smtClean="0"/>
              <a:t>Child reads a paragraph or short story.</a:t>
            </a:r>
          </a:p>
          <a:p>
            <a:pPr marL="514350" indent="-514350">
              <a:buAutoNum type="arabicPeriod"/>
            </a:pPr>
            <a:r>
              <a:rPr lang="en-US" dirty="0" smtClean="0"/>
              <a:t>Child summarizes the topic (About) and what the author informs about the topic (Point).</a:t>
            </a:r>
          </a:p>
          <a:p>
            <a:pPr marL="514350" indent="-514350">
              <a:buAutoNum type="arabicPeriod"/>
            </a:pPr>
            <a:r>
              <a:rPr lang="en-US" dirty="0" smtClean="0"/>
              <a:t>Then child writes a statement combining the “About” and the “Point.”</a:t>
            </a:r>
            <a:endParaRPr lang="en-US" dirty="0"/>
          </a:p>
        </p:txBody>
      </p:sp>
    </p:spTree>
    <p:extLst>
      <p:ext uri="{BB962C8B-B14F-4D97-AF65-F5344CB8AC3E}">
        <p14:creationId xmlns:p14="http://schemas.microsoft.com/office/powerpoint/2010/main" val="326224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Intervention</a:t>
            </a:r>
            <a:endParaRPr lang="en-US" dirty="0"/>
          </a:p>
        </p:txBody>
      </p:sp>
      <p:sp>
        <p:nvSpPr>
          <p:cNvPr id="3" name="Content Placeholder 2"/>
          <p:cNvSpPr>
            <a:spLocks noGrp="1"/>
          </p:cNvSpPr>
          <p:nvPr>
            <p:ph idx="1"/>
          </p:nvPr>
        </p:nvSpPr>
        <p:spPr>
          <a:xfrm>
            <a:off x="457200" y="1828800"/>
            <a:ext cx="8229600" cy="4297363"/>
          </a:xfrm>
        </p:spPr>
        <p:txBody>
          <a:bodyPr/>
          <a:lstStyle/>
          <a:p>
            <a:pPr marL="0" indent="0">
              <a:buNone/>
            </a:pPr>
            <a:r>
              <a:rPr lang="en-US" dirty="0" smtClean="0"/>
              <a:t>Effective reading intervention consists of two essential elements in the development of fluent and thoughtful readers.</a:t>
            </a:r>
          </a:p>
          <a:p>
            <a:endParaRPr lang="en-US" dirty="0" smtClean="0"/>
          </a:p>
          <a:p>
            <a:pPr lvl="1">
              <a:buFont typeface="Wingdings" panose="05000000000000000000" pitchFamily="2" charset="2"/>
              <a:buChar char="§"/>
            </a:pPr>
            <a:r>
              <a:rPr lang="en-US" sz="3600" dirty="0" smtClean="0"/>
              <a:t>Word recognition</a:t>
            </a:r>
          </a:p>
          <a:p>
            <a:pPr lvl="1">
              <a:buFont typeface="Wingdings" panose="05000000000000000000" pitchFamily="2" charset="2"/>
              <a:buChar char="§"/>
            </a:pPr>
            <a:r>
              <a:rPr lang="en-US" sz="3600" dirty="0" smtClean="0"/>
              <a:t>Comprehension &amp; Vocabulary</a:t>
            </a:r>
          </a:p>
          <a:p>
            <a:endParaRPr lang="en-US" dirty="0"/>
          </a:p>
        </p:txBody>
      </p:sp>
    </p:spTree>
    <p:extLst>
      <p:ext uri="{BB962C8B-B14F-4D97-AF65-F5344CB8AC3E}">
        <p14:creationId xmlns:p14="http://schemas.microsoft.com/office/powerpoint/2010/main" val="1230825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Point</a:t>
            </a:r>
            <a:endParaRPr lang="en-US" dirty="0"/>
          </a:p>
        </p:txBody>
      </p:sp>
      <p:sp>
        <p:nvSpPr>
          <p:cNvPr id="5" name="Rectangle 4"/>
          <p:cNvSpPr/>
          <p:nvPr/>
        </p:nvSpPr>
        <p:spPr>
          <a:xfrm>
            <a:off x="838200" y="1756924"/>
            <a:ext cx="7543800" cy="42628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19200" y="2549534"/>
            <a:ext cx="6858000" cy="2677656"/>
          </a:xfrm>
          <a:prstGeom prst="rect">
            <a:avLst/>
          </a:prstGeom>
          <a:noFill/>
        </p:spPr>
        <p:txBody>
          <a:bodyPr wrap="square" rtlCol="0">
            <a:spAutoFit/>
          </a:bodyPr>
          <a:lstStyle/>
          <a:p>
            <a:r>
              <a:rPr lang="en-US" sz="2800" b="1" dirty="0" smtClean="0"/>
              <a:t>About: </a:t>
            </a:r>
            <a:r>
              <a:rPr lang="en-US" sz="2800" dirty="0"/>
              <a:t>Tyrannosaurus Rex</a:t>
            </a:r>
          </a:p>
          <a:p>
            <a:endParaRPr lang="en-US" sz="2800" dirty="0" smtClean="0"/>
          </a:p>
          <a:p>
            <a:r>
              <a:rPr lang="en-US" sz="2800" b="1" dirty="0" smtClean="0"/>
              <a:t>Point: </a:t>
            </a:r>
            <a:r>
              <a:rPr lang="en-US" sz="2800" dirty="0"/>
              <a:t>was a large and fearsome predator.</a:t>
            </a:r>
          </a:p>
          <a:p>
            <a:endParaRPr lang="en-US" sz="2800" dirty="0" smtClean="0"/>
          </a:p>
          <a:p>
            <a:r>
              <a:rPr lang="en-US" sz="2800" b="1" dirty="0" smtClean="0"/>
              <a:t>Statement: </a:t>
            </a:r>
            <a:r>
              <a:rPr lang="en-US" sz="2800" dirty="0"/>
              <a:t>Tyrannosaurus </a:t>
            </a:r>
            <a:r>
              <a:rPr lang="en-US" sz="2800" dirty="0" smtClean="0"/>
              <a:t>Rex was </a:t>
            </a:r>
            <a:r>
              <a:rPr lang="en-US" sz="2800" dirty="0"/>
              <a:t>a large and fearsome predator.</a:t>
            </a:r>
          </a:p>
        </p:txBody>
      </p:sp>
    </p:spTree>
    <p:extLst>
      <p:ext uri="{BB962C8B-B14F-4D97-AF65-F5344CB8AC3E}">
        <p14:creationId xmlns:p14="http://schemas.microsoft.com/office/powerpoint/2010/main" val="2095085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About </a:t>
            </a:r>
            <a:r>
              <a:rPr lang="en-US" dirty="0"/>
              <a:t>Point </a:t>
            </a:r>
            <a:r>
              <a:rPr lang="en-US" dirty="0" err="1" smtClean="0"/>
              <a:t>Notetaking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strategy is an extension of the About Point strategy. Use with </a:t>
            </a:r>
            <a:r>
              <a:rPr lang="en-US" u="sng" dirty="0" smtClean="0"/>
              <a:t>expository texts</a:t>
            </a:r>
            <a:r>
              <a:rPr lang="en-US" dirty="0" smtClean="0"/>
              <a:t>.</a:t>
            </a:r>
          </a:p>
          <a:p>
            <a:pPr marL="0" indent="0">
              <a:buNone/>
            </a:pPr>
            <a:endParaRPr lang="en-US" dirty="0" smtClean="0"/>
          </a:p>
          <a:p>
            <a:pPr marL="514350" indent="-514350">
              <a:buAutoNum type="arabicPeriod"/>
            </a:pPr>
            <a:r>
              <a:rPr lang="en-US" dirty="0" smtClean="0"/>
              <a:t>Child reads a paragraph or short story.</a:t>
            </a:r>
          </a:p>
          <a:p>
            <a:pPr marL="514350" indent="-514350">
              <a:buAutoNum type="arabicPeriod"/>
            </a:pPr>
            <a:r>
              <a:rPr lang="en-US" dirty="0" smtClean="0"/>
              <a:t>Child summarizes the topic (About), what the author informs about the topic (Point), and important details (Details).</a:t>
            </a:r>
          </a:p>
          <a:p>
            <a:pPr marL="514350" indent="-514350">
              <a:buAutoNum type="arabicPeriod"/>
            </a:pPr>
            <a:r>
              <a:rPr lang="en-US" dirty="0" smtClean="0"/>
              <a:t>Then child writes a summary combining everything.</a:t>
            </a:r>
            <a:endParaRPr lang="en-US" dirty="0"/>
          </a:p>
        </p:txBody>
      </p:sp>
    </p:spTree>
    <p:extLst>
      <p:ext uri="{BB962C8B-B14F-4D97-AF65-F5344CB8AC3E}">
        <p14:creationId xmlns:p14="http://schemas.microsoft.com/office/powerpoint/2010/main" val="1150312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Point </a:t>
            </a:r>
            <a:r>
              <a:rPr lang="en-US" dirty="0" err="1"/>
              <a:t>Notetaking</a:t>
            </a:r>
            <a:endParaRPr lang="en-US" dirty="0"/>
          </a:p>
        </p:txBody>
      </p:sp>
      <p:sp>
        <p:nvSpPr>
          <p:cNvPr id="5" name="Rectangle 4"/>
          <p:cNvSpPr/>
          <p:nvPr/>
        </p:nvSpPr>
        <p:spPr>
          <a:xfrm>
            <a:off x="533400" y="1578576"/>
            <a:ext cx="8153400" cy="51322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85800" y="1578576"/>
            <a:ext cx="8001000" cy="5262979"/>
          </a:xfrm>
          <a:prstGeom prst="rect">
            <a:avLst/>
          </a:prstGeom>
          <a:noFill/>
        </p:spPr>
        <p:txBody>
          <a:bodyPr wrap="square" rtlCol="0">
            <a:spAutoFit/>
          </a:bodyPr>
          <a:lstStyle/>
          <a:p>
            <a:r>
              <a:rPr lang="en-US" sz="2400" b="1" dirty="0" smtClean="0"/>
              <a:t>About: </a:t>
            </a:r>
            <a:r>
              <a:rPr lang="en-US" sz="2400" dirty="0" smtClean="0"/>
              <a:t>Tyrannosaurus Rex</a:t>
            </a:r>
          </a:p>
          <a:p>
            <a:r>
              <a:rPr lang="en-US" sz="2400" b="1" dirty="0" smtClean="0"/>
              <a:t>Point: </a:t>
            </a:r>
            <a:r>
              <a:rPr lang="en-US" sz="2400" dirty="0" smtClean="0"/>
              <a:t>was a large and fearsome predator.</a:t>
            </a:r>
          </a:p>
          <a:p>
            <a:r>
              <a:rPr lang="en-US" sz="2400" b="1" dirty="0" smtClean="0"/>
              <a:t>Details:</a:t>
            </a:r>
            <a:endParaRPr lang="en-US" sz="2400" dirty="0" smtClean="0"/>
          </a:p>
          <a:p>
            <a:r>
              <a:rPr lang="en-US" sz="2400" dirty="0" smtClean="0"/>
              <a:t>	1. The T-</a:t>
            </a:r>
            <a:r>
              <a:rPr lang="en-US" sz="2400" dirty="0" err="1" smtClean="0"/>
              <a:t>rex</a:t>
            </a:r>
            <a:r>
              <a:rPr lang="en-US" sz="2400" dirty="0" smtClean="0"/>
              <a:t> could grow up to 40 feet long and be up 	to 13 feet tall.</a:t>
            </a:r>
          </a:p>
          <a:p>
            <a:r>
              <a:rPr lang="en-US" sz="2400" dirty="0" smtClean="0"/>
              <a:t>	2. The T-</a:t>
            </a:r>
            <a:r>
              <a:rPr lang="en-US" sz="2400" dirty="0" err="1" smtClean="0"/>
              <a:t>rex</a:t>
            </a:r>
            <a:r>
              <a:rPr lang="en-US" sz="2400" dirty="0" smtClean="0"/>
              <a:t> was a predator with strong jaws that had 	up to 60 teeth.</a:t>
            </a:r>
          </a:p>
          <a:p>
            <a:r>
              <a:rPr lang="en-US" sz="2400" dirty="0" smtClean="0"/>
              <a:t>	3. The T-</a:t>
            </a:r>
            <a:r>
              <a:rPr lang="en-US" sz="2400" dirty="0" err="1" smtClean="0"/>
              <a:t>rex</a:t>
            </a:r>
            <a:r>
              <a:rPr lang="en-US" sz="2400" dirty="0" smtClean="0"/>
              <a:t> was a carnivore that hunted and ate 	other dinosaurs.</a:t>
            </a:r>
            <a:endParaRPr lang="en-US" sz="2400" b="1" dirty="0" smtClean="0"/>
          </a:p>
          <a:p>
            <a:r>
              <a:rPr lang="en-US" sz="2400" b="1" dirty="0" smtClean="0"/>
              <a:t>Summary: </a:t>
            </a:r>
            <a:r>
              <a:rPr lang="en-US" sz="2400" dirty="0"/>
              <a:t>Tyrannosaurus </a:t>
            </a:r>
            <a:r>
              <a:rPr lang="en-US" sz="2400" dirty="0" smtClean="0"/>
              <a:t>Rex was </a:t>
            </a:r>
            <a:r>
              <a:rPr lang="en-US" sz="2400" dirty="0"/>
              <a:t>a large and fearsome </a:t>
            </a:r>
            <a:r>
              <a:rPr lang="en-US" sz="2400" dirty="0" smtClean="0"/>
              <a:t>predator. </a:t>
            </a:r>
            <a:r>
              <a:rPr lang="en-US" sz="2400" dirty="0"/>
              <a:t>The T-</a:t>
            </a:r>
            <a:r>
              <a:rPr lang="en-US" sz="2400" dirty="0" err="1"/>
              <a:t>rex</a:t>
            </a:r>
            <a:r>
              <a:rPr lang="en-US" sz="2400" dirty="0"/>
              <a:t> could grow up to 40 feet long and be </a:t>
            </a:r>
            <a:r>
              <a:rPr lang="en-US" sz="2400" dirty="0" smtClean="0"/>
              <a:t>up to </a:t>
            </a:r>
            <a:r>
              <a:rPr lang="en-US" sz="2400" dirty="0"/>
              <a:t>13 feet </a:t>
            </a:r>
            <a:r>
              <a:rPr lang="en-US" sz="2400" dirty="0" smtClean="0"/>
              <a:t>tall. The </a:t>
            </a:r>
            <a:r>
              <a:rPr lang="en-US" sz="2400" dirty="0"/>
              <a:t>T-</a:t>
            </a:r>
            <a:r>
              <a:rPr lang="en-US" sz="2400" dirty="0" err="1"/>
              <a:t>rex</a:t>
            </a:r>
            <a:r>
              <a:rPr lang="en-US" sz="2400" dirty="0"/>
              <a:t> was a predator with strong jaws that had </a:t>
            </a:r>
            <a:r>
              <a:rPr lang="en-US" sz="2400" dirty="0" smtClean="0"/>
              <a:t>up </a:t>
            </a:r>
            <a:r>
              <a:rPr lang="en-US" sz="2400" dirty="0"/>
              <a:t>to 60 </a:t>
            </a:r>
            <a:r>
              <a:rPr lang="en-US" sz="2400" dirty="0" smtClean="0"/>
              <a:t>teeth. The </a:t>
            </a:r>
            <a:r>
              <a:rPr lang="en-US" sz="2400" dirty="0"/>
              <a:t>T-</a:t>
            </a:r>
            <a:r>
              <a:rPr lang="en-US" sz="2400" dirty="0" err="1"/>
              <a:t>rex</a:t>
            </a:r>
            <a:r>
              <a:rPr lang="en-US" sz="2400" dirty="0"/>
              <a:t> was a carnivore that hunted and </a:t>
            </a:r>
            <a:r>
              <a:rPr lang="en-US" sz="2400" dirty="0" smtClean="0"/>
              <a:t>ate other </a:t>
            </a:r>
            <a:r>
              <a:rPr lang="en-US" sz="2400" dirty="0"/>
              <a:t>dinosaurs.</a:t>
            </a:r>
            <a:endParaRPr lang="en-US" sz="2400" b="1" dirty="0"/>
          </a:p>
        </p:txBody>
      </p:sp>
    </p:spTree>
    <p:extLst>
      <p:ext uri="{BB962C8B-B14F-4D97-AF65-F5344CB8AC3E}">
        <p14:creationId xmlns:p14="http://schemas.microsoft.com/office/powerpoint/2010/main" val="2655288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Clues</a:t>
            </a:r>
            <a:endParaRPr lang="en-US" dirty="0"/>
          </a:p>
        </p:txBody>
      </p:sp>
      <p:sp>
        <p:nvSpPr>
          <p:cNvPr id="3" name="Content Placeholder 2"/>
          <p:cNvSpPr>
            <a:spLocks noGrp="1"/>
          </p:cNvSpPr>
          <p:nvPr>
            <p:ph idx="1"/>
          </p:nvPr>
        </p:nvSpPr>
        <p:spPr/>
        <p:txBody>
          <a:bodyPr/>
          <a:lstStyle/>
          <a:p>
            <a:pPr marL="0" indent="0">
              <a:buNone/>
            </a:pPr>
            <a:r>
              <a:rPr lang="en-US" dirty="0" smtClean="0"/>
              <a:t>Help understand and remember new vocabulary by making connections to personal experiences.</a:t>
            </a:r>
          </a:p>
          <a:p>
            <a:pPr marL="0" indent="0">
              <a:buNone/>
            </a:pPr>
            <a:endParaRPr lang="en-US" dirty="0"/>
          </a:p>
          <a:p>
            <a:pPr marL="514350" indent="-514350">
              <a:buAutoNum type="arabicPeriod"/>
            </a:pPr>
            <a:r>
              <a:rPr lang="en-US" dirty="0" smtClean="0"/>
              <a:t>Child writes a new vocabulary word on card.</a:t>
            </a:r>
          </a:p>
          <a:p>
            <a:pPr marL="514350" indent="-514350">
              <a:buAutoNum type="arabicPeriod"/>
            </a:pPr>
            <a:r>
              <a:rPr lang="en-US" dirty="0" smtClean="0"/>
              <a:t>Then, child writes or draws the clue that will help remember the definition.</a:t>
            </a:r>
          </a:p>
          <a:p>
            <a:pPr marL="514350" indent="-514350">
              <a:buAutoNum type="arabicPeriod"/>
            </a:pPr>
            <a:r>
              <a:rPr lang="en-US" dirty="0" smtClean="0"/>
              <a:t>Write definition on the back of the card.</a:t>
            </a:r>
          </a:p>
          <a:p>
            <a:pPr marL="514350" indent="-514350">
              <a:buAutoNum type="arabicPeriod"/>
            </a:pPr>
            <a:endParaRPr lang="en-US" dirty="0"/>
          </a:p>
        </p:txBody>
      </p:sp>
    </p:spTree>
    <p:extLst>
      <p:ext uri="{BB962C8B-B14F-4D97-AF65-F5344CB8AC3E}">
        <p14:creationId xmlns:p14="http://schemas.microsoft.com/office/powerpoint/2010/main" val="3335097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Clues</a:t>
            </a:r>
            <a:endParaRPr lang="en-US" dirty="0"/>
          </a:p>
        </p:txBody>
      </p:sp>
      <p:sp>
        <p:nvSpPr>
          <p:cNvPr id="5" name="Rectangle 4"/>
          <p:cNvSpPr/>
          <p:nvPr/>
        </p:nvSpPr>
        <p:spPr>
          <a:xfrm>
            <a:off x="762000" y="2556118"/>
            <a:ext cx="3581400" cy="236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6800" y="2952388"/>
            <a:ext cx="3048000" cy="1569660"/>
          </a:xfrm>
          <a:prstGeom prst="rect">
            <a:avLst/>
          </a:prstGeom>
          <a:noFill/>
        </p:spPr>
        <p:txBody>
          <a:bodyPr wrap="square" rtlCol="0">
            <a:spAutoFit/>
          </a:bodyPr>
          <a:lstStyle/>
          <a:p>
            <a:r>
              <a:rPr lang="en-US" sz="2400" b="1" dirty="0" smtClean="0"/>
              <a:t>Word: </a:t>
            </a:r>
            <a:r>
              <a:rPr lang="en-US" sz="2400" dirty="0" smtClean="0"/>
              <a:t>exhausted</a:t>
            </a:r>
          </a:p>
          <a:p>
            <a:endParaRPr lang="en-US" sz="2400" dirty="0" smtClean="0"/>
          </a:p>
          <a:p>
            <a:r>
              <a:rPr lang="en-US" sz="2400" b="1" dirty="0" smtClean="0"/>
              <a:t>Clue: </a:t>
            </a:r>
            <a:r>
              <a:rPr lang="en-US" sz="2400" dirty="0" smtClean="0"/>
              <a:t>how I feel after a soccer game</a:t>
            </a:r>
            <a:endParaRPr lang="en-US" sz="2400" dirty="0"/>
          </a:p>
        </p:txBody>
      </p:sp>
      <p:sp>
        <p:nvSpPr>
          <p:cNvPr id="7" name="Rectangle 6"/>
          <p:cNvSpPr/>
          <p:nvPr/>
        </p:nvSpPr>
        <p:spPr>
          <a:xfrm>
            <a:off x="4876800" y="2556118"/>
            <a:ext cx="3581400" cy="236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143500" y="3414053"/>
            <a:ext cx="3048000" cy="461665"/>
          </a:xfrm>
          <a:prstGeom prst="rect">
            <a:avLst/>
          </a:prstGeom>
          <a:noFill/>
        </p:spPr>
        <p:txBody>
          <a:bodyPr wrap="square" rtlCol="0">
            <a:spAutoFit/>
          </a:bodyPr>
          <a:lstStyle/>
          <a:p>
            <a:r>
              <a:rPr lang="en-US" sz="2400" b="1" dirty="0" smtClean="0"/>
              <a:t>Definition: </a:t>
            </a:r>
            <a:r>
              <a:rPr lang="en-US" sz="2400" dirty="0" smtClean="0"/>
              <a:t>very tired</a:t>
            </a:r>
            <a:endParaRPr lang="en-US" sz="2400" dirty="0"/>
          </a:p>
        </p:txBody>
      </p:sp>
      <p:sp>
        <p:nvSpPr>
          <p:cNvPr id="9" name="TextBox 8"/>
          <p:cNvSpPr txBox="1"/>
          <p:nvPr/>
        </p:nvSpPr>
        <p:spPr>
          <a:xfrm>
            <a:off x="1752599" y="5146918"/>
            <a:ext cx="1905001" cy="461665"/>
          </a:xfrm>
          <a:prstGeom prst="rect">
            <a:avLst/>
          </a:prstGeom>
          <a:noFill/>
        </p:spPr>
        <p:txBody>
          <a:bodyPr wrap="square" rtlCol="0">
            <a:spAutoFit/>
          </a:bodyPr>
          <a:lstStyle/>
          <a:p>
            <a:pPr algn="ctr"/>
            <a:r>
              <a:rPr lang="en-US" sz="2400" dirty="0" smtClean="0"/>
              <a:t>Front</a:t>
            </a:r>
            <a:endParaRPr lang="en-US" sz="2400" dirty="0"/>
          </a:p>
        </p:txBody>
      </p:sp>
      <p:sp>
        <p:nvSpPr>
          <p:cNvPr id="10" name="TextBox 9"/>
          <p:cNvSpPr txBox="1"/>
          <p:nvPr/>
        </p:nvSpPr>
        <p:spPr>
          <a:xfrm>
            <a:off x="5714999" y="5126136"/>
            <a:ext cx="1905001" cy="461665"/>
          </a:xfrm>
          <a:prstGeom prst="rect">
            <a:avLst/>
          </a:prstGeom>
          <a:noFill/>
        </p:spPr>
        <p:txBody>
          <a:bodyPr wrap="square" rtlCol="0">
            <a:spAutoFit/>
          </a:bodyPr>
          <a:lstStyle/>
          <a:p>
            <a:pPr algn="ctr"/>
            <a:r>
              <a:rPr lang="en-US" sz="2400" dirty="0" smtClean="0"/>
              <a:t>Back</a:t>
            </a:r>
            <a:endParaRPr lang="en-US" sz="2400" dirty="0"/>
          </a:p>
        </p:txBody>
      </p:sp>
    </p:spTree>
    <p:extLst>
      <p:ext uri="{BB962C8B-B14F-4D97-AF65-F5344CB8AC3E}">
        <p14:creationId xmlns:p14="http://schemas.microsoft.com/office/powerpoint/2010/main" val="3178233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Recognition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Several activities that will help to develop ability </a:t>
            </a:r>
          </a:p>
          <a:p>
            <a:pPr marL="0" indent="0">
              <a:buNone/>
            </a:pPr>
            <a:r>
              <a:rPr lang="en-US" dirty="0" smtClean="0"/>
              <a:t>to identify and sound out words</a:t>
            </a:r>
          </a:p>
          <a:p>
            <a:pPr marL="0" indent="0">
              <a:buNone/>
            </a:pPr>
            <a:endParaRPr lang="en-US" dirty="0" smtClean="0"/>
          </a:p>
          <a:p>
            <a:pPr lvl="1">
              <a:buFont typeface="Arial" panose="020B0604020202020204" pitchFamily="34" charset="0"/>
              <a:buChar char="•"/>
            </a:pPr>
            <a:r>
              <a:rPr lang="en-US" dirty="0" smtClean="0"/>
              <a:t>Phonics</a:t>
            </a:r>
          </a:p>
          <a:p>
            <a:pPr lvl="2">
              <a:buFont typeface="Calibri" panose="020F0502020204030204" pitchFamily="34" charset="0"/>
              <a:buChar char="­"/>
            </a:pPr>
            <a:r>
              <a:rPr lang="en-US" dirty="0" smtClean="0"/>
              <a:t>Isolate: </a:t>
            </a:r>
            <a:r>
              <a:rPr lang="en-US" i="1" dirty="0" smtClean="0"/>
              <a:t>Make a Word</a:t>
            </a:r>
          </a:p>
          <a:p>
            <a:pPr lvl="2">
              <a:buFont typeface="Calibri" panose="020F0502020204030204" pitchFamily="34" charset="0"/>
              <a:buChar char="­"/>
            </a:pPr>
            <a:r>
              <a:rPr lang="en-US" dirty="0" smtClean="0"/>
              <a:t>Practice: </a:t>
            </a:r>
            <a:r>
              <a:rPr lang="en-US" i="1" dirty="0" smtClean="0"/>
              <a:t>Word </a:t>
            </a:r>
            <a:r>
              <a:rPr lang="en-US" i="1" dirty="0"/>
              <a:t>S</a:t>
            </a:r>
            <a:r>
              <a:rPr lang="en-US" i="1" dirty="0" smtClean="0"/>
              <a:t>ort &amp; Pick-Up</a:t>
            </a:r>
          </a:p>
          <a:p>
            <a:pPr lvl="2">
              <a:buFont typeface="Calibri" panose="020F0502020204030204" pitchFamily="34" charset="0"/>
              <a:buChar char="­"/>
            </a:pPr>
            <a:r>
              <a:rPr lang="en-US" dirty="0" smtClean="0"/>
              <a:t>Write: </a:t>
            </a:r>
            <a:r>
              <a:rPr lang="en-US" i="1" dirty="0" smtClean="0"/>
              <a:t>Writing for Sounds</a:t>
            </a:r>
            <a:endParaRPr lang="en-US" dirty="0" smtClean="0"/>
          </a:p>
          <a:p>
            <a:pPr lvl="1">
              <a:buFont typeface="Arial" panose="020B0604020202020204" pitchFamily="34" charset="0"/>
              <a:buChar char="•"/>
            </a:pPr>
            <a:r>
              <a:rPr lang="en-US" dirty="0" smtClean="0"/>
              <a:t>Reading in Context: </a:t>
            </a:r>
            <a:r>
              <a:rPr lang="en-US" sz="2300" i="1" dirty="0" smtClean="0"/>
              <a:t>Decodable Book with Autograph Reading</a:t>
            </a:r>
          </a:p>
          <a:p>
            <a:pPr lvl="1">
              <a:buFont typeface="Arial" panose="020B0604020202020204" pitchFamily="34" charset="0"/>
              <a:buChar char="•"/>
            </a:pPr>
            <a:r>
              <a:rPr lang="en-US" dirty="0" smtClean="0"/>
              <a:t>Sight Words: </a:t>
            </a:r>
            <a:r>
              <a:rPr lang="en-US" sz="2400" i="1" dirty="0" smtClean="0"/>
              <a:t>Word Bank</a:t>
            </a:r>
            <a:endParaRPr lang="en-US" sz="2400" dirty="0" smtClean="0"/>
          </a:p>
          <a:p>
            <a:pPr lvl="1">
              <a:buFont typeface="Arial" panose="020B0604020202020204" pitchFamily="34" charset="0"/>
              <a:buChar char="•"/>
            </a:pPr>
            <a:r>
              <a:rPr lang="en-US" dirty="0" smtClean="0"/>
              <a:t>Fluency: </a:t>
            </a:r>
            <a:r>
              <a:rPr lang="en-US" sz="2400" i="1" dirty="0" smtClean="0"/>
              <a:t>Talking Dictionary</a:t>
            </a:r>
            <a:endParaRPr lang="en-US" sz="2400" i="1" dirty="0"/>
          </a:p>
        </p:txBody>
      </p:sp>
    </p:spTree>
    <p:extLst>
      <p:ext uri="{BB962C8B-B14F-4D97-AF65-F5344CB8AC3E}">
        <p14:creationId xmlns:p14="http://schemas.microsoft.com/office/powerpoint/2010/main" val="378159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Comprehension &amp; Vocabulary</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smtClean="0"/>
              <a:t>Activities that will help to develop ability to decode words and understand the context of reading</a:t>
            </a:r>
          </a:p>
          <a:p>
            <a:pPr marL="0" indent="0">
              <a:buNone/>
            </a:pPr>
            <a:endParaRPr lang="en-US" dirty="0" smtClean="0"/>
          </a:p>
          <a:p>
            <a:pPr lvl="1">
              <a:buFont typeface="Arial" panose="020B0604020202020204" pitchFamily="34" charset="0"/>
              <a:buChar char="•"/>
            </a:pPr>
            <a:r>
              <a:rPr lang="en-US" dirty="0" smtClean="0"/>
              <a:t>Comprehension</a:t>
            </a:r>
          </a:p>
          <a:p>
            <a:pPr lvl="2">
              <a:buFont typeface="Calibri" panose="020F0502020204030204" pitchFamily="34" charset="0"/>
              <a:buChar char="­"/>
            </a:pPr>
            <a:r>
              <a:rPr lang="en-US" dirty="0" smtClean="0"/>
              <a:t>Narrative Text: </a:t>
            </a:r>
            <a:r>
              <a:rPr lang="en-US" i="1" dirty="0" smtClean="0"/>
              <a:t>Plot Relationship Chart</a:t>
            </a:r>
          </a:p>
          <a:p>
            <a:pPr lvl="2">
              <a:buFont typeface="Calibri" panose="020F0502020204030204" pitchFamily="34" charset="0"/>
              <a:buChar char="­"/>
            </a:pPr>
            <a:r>
              <a:rPr lang="en-US" dirty="0" smtClean="0"/>
              <a:t>Expository Text: </a:t>
            </a:r>
            <a:r>
              <a:rPr lang="en-US" i="1" dirty="0" smtClean="0"/>
              <a:t>About Point (</a:t>
            </a:r>
            <a:r>
              <a:rPr lang="en-US" i="1" dirty="0" err="1" smtClean="0"/>
              <a:t>Notetaking</a:t>
            </a:r>
            <a:r>
              <a:rPr lang="en-US" i="1" dirty="0" smtClean="0"/>
              <a:t>)</a:t>
            </a:r>
          </a:p>
          <a:p>
            <a:pPr lvl="1">
              <a:buFont typeface="Arial" panose="020B0604020202020204" pitchFamily="34" charset="0"/>
              <a:buChar char="•"/>
            </a:pPr>
            <a:r>
              <a:rPr lang="en-US" dirty="0" smtClean="0"/>
              <a:t>Vocabulary: </a:t>
            </a:r>
            <a:r>
              <a:rPr lang="en-US" sz="2400" i="1" dirty="0" smtClean="0"/>
              <a:t>Personal Clues</a:t>
            </a:r>
          </a:p>
          <a:p>
            <a:pPr marL="0" indent="0">
              <a:buNone/>
            </a:pPr>
            <a:endParaRPr lang="en-US" dirty="0"/>
          </a:p>
        </p:txBody>
      </p:sp>
    </p:spTree>
    <p:extLst>
      <p:ext uri="{BB962C8B-B14F-4D97-AF65-F5344CB8AC3E}">
        <p14:creationId xmlns:p14="http://schemas.microsoft.com/office/powerpoint/2010/main" val="3512154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Word</a:t>
            </a:r>
            <a:endParaRPr lang="en-US" dirty="0"/>
          </a:p>
        </p:txBody>
      </p:sp>
      <p:sp>
        <p:nvSpPr>
          <p:cNvPr id="3" name="Content Placeholder 2"/>
          <p:cNvSpPr>
            <a:spLocks noGrp="1"/>
          </p:cNvSpPr>
          <p:nvPr>
            <p:ph idx="1"/>
          </p:nvPr>
        </p:nvSpPr>
        <p:spPr/>
        <p:txBody>
          <a:bodyPr/>
          <a:lstStyle/>
          <a:p>
            <a:pPr marL="0" indent="0">
              <a:buNone/>
            </a:pPr>
            <a:r>
              <a:rPr lang="en-US" dirty="0" smtClean="0"/>
              <a:t>Helps isolate letter sounds and create words.</a:t>
            </a:r>
          </a:p>
          <a:p>
            <a:pPr marL="0" indent="0">
              <a:buNone/>
            </a:pPr>
            <a:endParaRPr lang="en-US" dirty="0" smtClean="0"/>
          </a:p>
          <a:p>
            <a:pPr marL="514350" indent="-514350">
              <a:buAutoNum type="arabicPeriod"/>
            </a:pPr>
            <a:r>
              <a:rPr lang="en-US" dirty="0" smtClean="0"/>
              <a:t>Choose a word family or spelling pattern. </a:t>
            </a:r>
          </a:p>
          <a:p>
            <a:pPr marL="400050" lvl="1" indent="0">
              <a:buNone/>
            </a:pPr>
            <a:r>
              <a:rPr lang="en-US" sz="2400" dirty="0" smtClean="0"/>
              <a:t>	(Ex) </a:t>
            </a:r>
            <a:r>
              <a:rPr lang="en-US" sz="2400" i="1" dirty="0" smtClean="0"/>
              <a:t>-in</a:t>
            </a:r>
            <a:r>
              <a:rPr lang="en-US" sz="2400" dirty="0" smtClean="0"/>
              <a:t>,</a:t>
            </a:r>
            <a:r>
              <a:rPr lang="en-US" sz="2400" i="1" dirty="0" smtClean="0"/>
              <a:t> -an</a:t>
            </a:r>
            <a:r>
              <a:rPr lang="en-US" sz="2400" dirty="0" smtClean="0"/>
              <a:t>,</a:t>
            </a:r>
            <a:r>
              <a:rPr lang="en-US" sz="2400" i="1" dirty="0" smtClean="0"/>
              <a:t> -</a:t>
            </a:r>
            <a:r>
              <a:rPr lang="en-US" sz="2400" i="1" dirty="0" err="1" smtClean="0"/>
              <a:t>ot</a:t>
            </a:r>
            <a:r>
              <a:rPr lang="en-US" sz="2400" dirty="0" smtClean="0"/>
              <a:t>, etc.</a:t>
            </a:r>
          </a:p>
          <a:p>
            <a:pPr marL="514350" indent="-514350">
              <a:buAutoNum type="arabicPeriod"/>
            </a:pPr>
            <a:r>
              <a:rPr lang="en-US" dirty="0" smtClean="0"/>
              <a:t>Make a list of words in the word family.</a:t>
            </a:r>
          </a:p>
          <a:p>
            <a:pPr marL="400050" lvl="1" indent="0">
              <a:buNone/>
            </a:pPr>
            <a:r>
              <a:rPr lang="en-US" dirty="0" smtClean="0"/>
              <a:t>	</a:t>
            </a:r>
            <a:r>
              <a:rPr lang="en-US" sz="2400" dirty="0" smtClean="0"/>
              <a:t>(Ex) </a:t>
            </a:r>
            <a:r>
              <a:rPr lang="en-US" sz="2400" i="1" dirty="0" smtClean="0"/>
              <a:t>-in</a:t>
            </a:r>
            <a:r>
              <a:rPr lang="en-US" sz="2400" dirty="0" smtClean="0"/>
              <a:t> family : bin, fin, pin, twin, thin, grin, chin</a:t>
            </a:r>
          </a:p>
          <a:p>
            <a:pPr marL="514350" indent="-514350">
              <a:buAutoNum type="arabicPeriod"/>
            </a:pPr>
            <a:r>
              <a:rPr lang="en-US" dirty="0" smtClean="0"/>
              <a:t>Create letter cards that contain all the letters from the list. </a:t>
            </a:r>
          </a:p>
          <a:p>
            <a:pPr marL="514350" indent="-514350">
              <a:buAutoNum type="arabicPeriod"/>
            </a:pPr>
            <a:r>
              <a:rPr lang="en-US" dirty="0" smtClean="0"/>
              <a:t>Child makes words using these letters. </a:t>
            </a:r>
            <a:endParaRPr lang="en-US" dirty="0"/>
          </a:p>
        </p:txBody>
      </p:sp>
    </p:spTree>
    <p:extLst>
      <p:ext uri="{BB962C8B-B14F-4D97-AF65-F5344CB8AC3E}">
        <p14:creationId xmlns:p14="http://schemas.microsoft.com/office/powerpoint/2010/main" val="449076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Make a Word</a:t>
            </a:r>
            <a:endParaRPr lang="en-US" dirty="0"/>
          </a:p>
        </p:txBody>
      </p:sp>
      <p:sp>
        <p:nvSpPr>
          <p:cNvPr id="5" name="Rectangle 4"/>
          <p:cNvSpPr/>
          <p:nvPr/>
        </p:nvSpPr>
        <p:spPr>
          <a:xfrm>
            <a:off x="838200" y="2057400"/>
            <a:ext cx="7467600" cy="396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51264"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85900" y="2717512"/>
            <a:ext cx="651164" cy="584775"/>
          </a:xfrm>
          <a:prstGeom prst="rect">
            <a:avLst/>
          </a:prstGeom>
          <a:noFill/>
        </p:spPr>
        <p:txBody>
          <a:bodyPr wrap="square" rtlCol="0">
            <a:spAutoFit/>
          </a:bodyPr>
          <a:lstStyle/>
          <a:p>
            <a:pPr algn="ctr"/>
            <a:r>
              <a:rPr lang="en-US" sz="3200" b="1" dirty="0" smtClean="0"/>
              <a:t>p</a:t>
            </a:r>
            <a:endParaRPr lang="en-US" sz="3200" b="1" dirty="0"/>
          </a:p>
        </p:txBody>
      </p:sp>
      <p:sp>
        <p:nvSpPr>
          <p:cNvPr id="8" name="Rectangle 7"/>
          <p:cNvSpPr/>
          <p:nvPr/>
        </p:nvSpPr>
        <p:spPr>
          <a:xfrm>
            <a:off x="2365664"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400300" y="2717512"/>
            <a:ext cx="651164" cy="584775"/>
          </a:xfrm>
          <a:prstGeom prst="rect">
            <a:avLst/>
          </a:prstGeom>
          <a:noFill/>
        </p:spPr>
        <p:txBody>
          <a:bodyPr wrap="square" rtlCol="0">
            <a:spAutoFit/>
          </a:bodyPr>
          <a:lstStyle/>
          <a:p>
            <a:pPr algn="ctr"/>
            <a:r>
              <a:rPr lang="en-US" sz="3200" b="1" dirty="0"/>
              <a:t>b</a:t>
            </a:r>
          </a:p>
        </p:txBody>
      </p:sp>
      <p:sp>
        <p:nvSpPr>
          <p:cNvPr id="10" name="Rectangle 9"/>
          <p:cNvSpPr/>
          <p:nvPr/>
        </p:nvSpPr>
        <p:spPr>
          <a:xfrm>
            <a:off x="3245428"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280064" y="2717512"/>
            <a:ext cx="651164" cy="584775"/>
          </a:xfrm>
          <a:prstGeom prst="rect">
            <a:avLst/>
          </a:prstGeom>
          <a:noFill/>
        </p:spPr>
        <p:txBody>
          <a:bodyPr wrap="square" rtlCol="0">
            <a:spAutoFit/>
          </a:bodyPr>
          <a:lstStyle/>
          <a:p>
            <a:pPr algn="ctr"/>
            <a:r>
              <a:rPr lang="en-US" sz="3200" b="1" dirty="0"/>
              <a:t>f</a:t>
            </a:r>
          </a:p>
        </p:txBody>
      </p:sp>
      <p:sp>
        <p:nvSpPr>
          <p:cNvPr id="12" name="Rectangle 11"/>
          <p:cNvSpPr/>
          <p:nvPr/>
        </p:nvSpPr>
        <p:spPr>
          <a:xfrm>
            <a:off x="4194464"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229100" y="2717512"/>
            <a:ext cx="651164" cy="584775"/>
          </a:xfrm>
          <a:prstGeom prst="rect">
            <a:avLst/>
          </a:prstGeom>
          <a:noFill/>
        </p:spPr>
        <p:txBody>
          <a:bodyPr wrap="square" rtlCol="0">
            <a:spAutoFit/>
          </a:bodyPr>
          <a:lstStyle/>
          <a:p>
            <a:pPr algn="ctr"/>
            <a:r>
              <a:rPr lang="en-US" sz="3200" b="1" dirty="0"/>
              <a:t>h</a:t>
            </a:r>
          </a:p>
        </p:txBody>
      </p:sp>
      <p:sp>
        <p:nvSpPr>
          <p:cNvPr id="14" name="Rectangle 13"/>
          <p:cNvSpPr/>
          <p:nvPr/>
        </p:nvSpPr>
        <p:spPr>
          <a:xfrm>
            <a:off x="5074228"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108864" y="2717512"/>
            <a:ext cx="651164" cy="584775"/>
          </a:xfrm>
          <a:prstGeom prst="rect">
            <a:avLst/>
          </a:prstGeom>
          <a:noFill/>
        </p:spPr>
        <p:txBody>
          <a:bodyPr wrap="square" rtlCol="0">
            <a:spAutoFit/>
          </a:bodyPr>
          <a:lstStyle/>
          <a:p>
            <a:pPr algn="ctr"/>
            <a:r>
              <a:rPr lang="en-US" sz="3200" b="1" dirty="0"/>
              <a:t>c</a:t>
            </a:r>
          </a:p>
        </p:txBody>
      </p:sp>
      <p:sp>
        <p:nvSpPr>
          <p:cNvPr id="18" name="Rectangle 17"/>
          <p:cNvSpPr/>
          <p:nvPr/>
        </p:nvSpPr>
        <p:spPr>
          <a:xfrm>
            <a:off x="6040582" y="26670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075218" y="2717512"/>
            <a:ext cx="651164" cy="584775"/>
          </a:xfrm>
          <a:prstGeom prst="rect">
            <a:avLst/>
          </a:prstGeom>
          <a:noFill/>
        </p:spPr>
        <p:txBody>
          <a:bodyPr wrap="square" rtlCol="0">
            <a:spAutoFit/>
          </a:bodyPr>
          <a:lstStyle/>
          <a:p>
            <a:pPr algn="ctr"/>
            <a:r>
              <a:rPr lang="en-US" sz="3200" b="1" dirty="0"/>
              <a:t>r</a:t>
            </a:r>
          </a:p>
        </p:txBody>
      </p:sp>
      <p:sp>
        <p:nvSpPr>
          <p:cNvPr id="20" name="Rectangle 19"/>
          <p:cNvSpPr/>
          <p:nvPr/>
        </p:nvSpPr>
        <p:spPr>
          <a:xfrm>
            <a:off x="6954982" y="2682876"/>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989618" y="2733388"/>
            <a:ext cx="651164" cy="584775"/>
          </a:xfrm>
          <a:prstGeom prst="rect">
            <a:avLst/>
          </a:prstGeom>
          <a:noFill/>
        </p:spPr>
        <p:txBody>
          <a:bodyPr wrap="square" rtlCol="0">
            <a:spAutoFit/>
          </a:bodyPr>
          <a:lstStyle/>
          <a:p>
            <a:pPr algn="ctr"/>
            <a:r>
              <a:rPr lang="en-US" sz="3200" b="1" dirty="0"/>
              <a:t>g</a:t>
            </a:r>
          </a:p>
        </p:txBody>
      </p:sp>
      <p:sp>
        <p:nvSpPr>
          <p:cNvPr id="22" name="Rectangle 21"/>
          <p:cNvSpPr/>
          <p:nvPr/>
        </p:nvSpPr>
        <p:spPr>
          <a:xfrm>
            <a:off x="2985655" y="4521488"/>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020291" y="4572000"/>
            <a:ext cx="651164" cy="584775"/>
          </a:xfrm>
          <a:prstGeom prst="rect">
            <a:avLst/>
          </a:prstGeom>
          <a:noFill/>
        </p:spPr>
        <p:txBody>
          <a:bodyPr wrap="square" rtlCol="0">
            <a:spAutoFit/>
          </a:bodyPr>
          <a:lstStyle/>
          <a:p>
            <a:pPr algn="ctr"/>
            <a:r>
              <a:rPr lang="en-US" sz="3200" b="1" dirty="0"/>
              <a:t>t</a:t>
            </a:r>
          </a:p>
        </p:txBody>
      </p:sp>
      <p:sp>
        <p:nvSpPr>
          <p:cNvPr id="24" name="Rectangle 23"/>
          <p:cNvSpPr/>
          <p:nvPr/>
        </p:nvSpPr>
        <p:spPr>
          <a:xfrm>
            <a:off x="3861955" y="4521487"/>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896591" y="4571999"/>
            <a:ext cx="651164" cy="584775"/>
          </a:xfrm>
          <a:prstGeom prst="rect">
            <a:avLst/>
          </a:prstGeom>
          <a:noFill/>
        </p:spPr>
        <p:txBody>
          <a:bodyPr wrap="square" rtlCol="0">
            <a:spAutoFit/>
          </a:bodyPr>
          <a:lstStyle/>
          <a:p>
            <a:pPr algn="ctr"/>
            <a:r>
              <a:rPr lang="en-US" sz="3200" b="1" dirty="0"/>
              <a:t>w</a:t>
            </a:r>
          </a:p>
        </p:txBody>
      </p:sp>
      <p:sp>
        <p:nvSpPr>
          <p:cNvPr id="26" name="Rectangle 25"/>
          <p:cNvSpPr/>
          <p:nvPr/>
        </p:nvSpPr>
        <p:spPr>
          <a:xfrm>
            <a:off x="4748646" y="4521487"/>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783282" y="4571999"/>
            <a:ext cx="651164" cy="584775"/>
          </a:xfrm>
          <a:prstGeom prst="rect">
            <a:avLst/>
          </a:prstGeom>
          <a:noFill/>
        </p:spPr>
        <p:txBody>
          <a:bodyPr wrap="square" rtlCol="0">
            <a:spAutoFit/>
          </a:bodyPr>
          <a:lstStyle/>
          <a:p>
            <a:pPr algn="ctr"/>
            <a:r>
              <a:rPr lang="en-US" sz="3200" b="1" dirty="0">
                <a:solidFill>
                  <a:srgbClr val="FF0000"/>
                </a:solidFill>
              </a:rPr>
              <a:t>i</a:t>
            </a:r>
          </a:p>
        </p:txBody>
      </p:sp>
      <p:sp>
        <p:nvSpPr>
          <p:cNvPr id="28" name="Rectangle 27"/>
          <p:cNvSpPr/>
          <p:nvPr/>
        </p:nvSpPr>
        <p:spPr>
          <a:xfrm>
            <a:off x="5697682" y="4521486"/>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732318" y="4571998"/>
            <a:ext cx="651164" cy="584775"/>
          </a:xfrm>
          <a:prstGeom prst="rect">
            <a:avLst/>
          </a:prstGeom>
          <a:noFill/>
        </p:spPr>
        <p:txBody>
          <a:bodyPr wrap="square" rtlCol="0">
            <a:spAutoFit/>
          </a:bodyPr>
          <a:lstStyle/>
          <a:p>
            <a:pPr algn="ctr"/>
            <a:r>
              <a:rPr lang="en-US" sz="3200" b="1" dirty="0" smtClean="0"/>
              <a:t>n</a:t>
            </a:r>
            <a:endParaRPr lang="en-US" sz="3200" b="1" dirty="0"/>
          </a:p>
        </p:txBody>
      </p:sp>
    </p:spTree>
    <p:extLst>
      <p:ext uri="{BB962C8B-B14F-4D97-AF65-F5344CB8AC3E}">
        <p14:creationId xmlns:p14="http://schemas.microsoft.com/office/powerpoint/2010/main" val="4039925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Sort &amp; Pick-Up</a:t>
            </a:r>
            <a:endParaRPr lang="en-US" dirty="0"/>
          </a:p>
        </p:txBody>
      </p:sp>
      <p:sp>
        <p:nvSpPr>
          <p:cNvPr id="3" name="Content Placeholder 2"/>
          <p:cNvSpPr>
            <a:spLocks noGrp="1"/>
          </p:cNvSpPr>
          <p:nvPr>
            <p:ph idx="1"/>
          </p:nvPr>
        </p:nvSpPr>
        <p:spPr>
          <a:xfrm>
            <a:off x="304800" y="1600200"/>
            <a:ext cx="8458200" cy="4525963"/>
          </a:xfrm>
        </p:spPr>
        <p:txBody>
          <a:bodyPr>
            <a:noAutofit/>
          </a:bodyPr>
          <a:lstStyle/>
          <a:p>
            <a:pPr marL="0" indent="0">
              <a:buNone/>
            </a:pPr>
            <a:r>
              <a:rPr lang="en-US" sz="2700" dirty="0" smtClean="0"/>
              <a:t>Helps practice reading the letter and sound combinations.</a:t>
            </a:r>
          </a:p>
          <a:p>
            <a:pPr marL="0" indent="0">
              <a:buNone/>
            </a:pPr>
            <a:endParaRPr lang="en-US" sz="2800" dirty="0" smtClean="0"/>
          </a:p>
          <a:p>
            <a:pPr marL="514350" indent="-514350">
              <a:buAutoNum type="arabicPeriod"/>
            </a:pPr>
            <a:r>
              <a:rPr lang="en-US" sz="2800" dirty="0" smtClean="0"/>
              <a:t>Put the words from “Make a Word” activity on cards.</a:t>
            </a:r>
          </a:p>
          <a:p>
            <a:pPr marL="514350" indent="-514350">
              <a:buAutoNum type="arabicPeriod"/>
            </a:pPr>
            <a:r>
              <a:rPr lang="en-US" sz="2800" dirty="0" smtClean="0"/>
              <a:t>Create another list of words for a different word family on cards.</a:t>
            </a:r>
          </a:p>
          <a:p>
            <a:pPr marL="400050" lvl="1" indent="0">
              <a:buNone/>
            </a:pPr>
            <a:r>
              <a:rPr lang="en-US" sz="2400" dirty="0" smtClean="0"/>
              <a:t>	(ex) </a:t>
            </a:r>
            <a:r>
              <a:rPr lang="en-US" sz="2400" i="1" dirty="0" smtClean="0"/>
              <a:t>-in</a:t>
            </a:r>
            <a:r>
              <a:rPr lang="en-US" sz="2400" dirty="0" smtClean="0"/>
              <a:t> family : bin, fin, pin, twin, thin, grin, chin</a:t>
            </a:r>
          </a:p>
          <a:p>
            <a:pPr marL="400050" lvl="1" indent="0">
              <a:buNone/>
            </a:pPr>
            <a:r>
              <a:rPr lang="en-US" sz="2400" dirty="0" smtClean="0"/>
              <a:t>	       </a:t>
            </a:r>
            <a:r>
              <a:rPr lang="en-US" sz="2400" i="1" dirty="0" smtClean="0"/>
              <a:t>-an</a:t>
            </a:r>
            <a:r>
              <a:rPr lang="en-US" sz="2400" dirty="0" smtClean="0"/>
              <a:t> family : ban, fan, pan, ran, plan, man, van</a:t>
            </a:r>
          </a:p>
          <a:p>
            <a:pPr marL="514350" indent="-514350">
              <a:buAutoNum type="arabicPeriod"/>
            </a:pPr>
            <a:r>
              <a:rPr lang="en-US" sz="2800" dirty="0" smtClean="0"/>
              <a:t>Combine all cards and child sorts them into category.</a:t>
            </a:r>
          </a:p>
          <a:p>
            <a:pPr marL="514350" indent="-514350">
              <a:buAutoNum type="arabicPeriod"/>
            </a:pPr>
            <a:r>
              <a:rPr lang="en-US" sz="2800" dirty="0" smtClean="0"/>
              <a:t>After sorting, child picks up and reads word cards alternating from each group.</a:t>
            </a:r>
            <a:endParaRPr lang="en-US" sz="2800" dirty="0"/>
          </a:p>
        </p:txBody>
      </p:sp>
    </p:spTree>
    <p:extLst>
      <p:ext uri="{BB962C8B-B14F-4D97-AF65-F5344CB8AC3E}">
        <p14:creationId xmlns:p14="http://schemas.microsoft.com/office/powerpoint/2010/main" val="377155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Word Sort &amp; Pick-Up</a:t>
            </a:r>
            <a:endParaRPr lang="en-US" dirty="0"/>
          </a:p>
        </p:txBody>
      </p:sp>
      <p:sp>
        <p:nvSpPr>
          <p:cNvPr id="5" name="Rectangle 4"/>
          <p:cNvSpPr/>
          <p:nvPr/>
        </p:nvSpPr>
        <p:spPr>
          <a:xfrm>
            <a:off x="322118" y="1905000"/>
            <a:ext cx="8458200"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74518" y="3111787"/>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74518" y="3162299"/>
            <a:ext cx="914400" cy="584775"/>
          </a:xfrm>
          <a:prstGeom prst="rect">
            <a:avLst/>
          </a:prstGeom>
          <a:noFill/>
        </p:spPr>
        <p:txBody>
          <a:bodyPr wrap="square" rtlCol="0">
            <a:spAutoFit/>
          </a:bodyPr>
          <a:lstStyle/>
          <a:p>
            <a:pPr algn="ctr"/>
            <a:r>
              <a:rPr lang="en-US" sz="3200" b="1" dirty="0"/>
              <a:t>-</a:t>
            </a:r>
            <a:r>
              <a:rPr lang="en-US" sz="3200" b="1" dirty="0" smtClean="0"/>
              <a:t>in</a:t>
            </a:r>
            <a:endParaRPr lang="en-US" sz="3200" b="1" dirty="0"/>
          </a:p>
        </p:txBody>
      </p:sp>
      <p:sp>
        <p:nvSpPr>
          <p:cNvPr id="28" name="Rectangle 27"/>
          <p:cNvSpPr/>
          <p:nvPr/>
        </p:nvSpPr>
        <p:spPr>
          <a:xfrm>
            <a:off x="1541318" y="3111787"/>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541318" y="3162299"/>
            <a:ext cx="914400" cy="584775"/>
          </a:xfrm>
          <a:prstGeom prst="rect">
            <a:avLst/>
          </a:prstGeom>
          <a:noFill/>
        </p:spPr>
        <p:txBody>
          <a:bodyPr wrap="square" rtlCol="0">
            <a:spAutoFit/>
          </a:bodyPr>
          <a:lstStyle/>
          <a:p>
            <a:pPr algn="ctr"/>
            <a:r>
              <a:rPr lang="en-US" sz="3200" dirty="0" smtClean="0"/>
              <a:t>fin</a:t>
            </a:r>
            <a:endParaRPr lang="en-US" sz="3200" dirty="0"/>
          </a:p>
        </p:txBody>
      </p:sp>
      <p:sp>
        <p:nvSpPr>
          <p:cNvPr id="36" name="Rectangle 35"/>
          <p:cNvSpPr/>
          <p:nvPr/>
        </p:nvSpPr>
        <p:spPr>
          <a:xfrm>
            <a:off x="4630882" y="3097932"/>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630882" y="3148444"/>
            <a:ext cx="914400" cy="584775"/>
          </a:xfrm>
          <a:prstGeom prst="rect">
            <a:avLst/>
          </a:prstGeom>
          <a:noFill/>
        </p:spPr>
        <p:txBody>
          <a:bodyPr wrap="square" rtlCol="0">
            <a:spAutoFit/>
          </a:bodyPr>
          <a:lstStyle/>
          <a:p>
            <a:pPr algn="ctr"/>
            <a:r>
              <a:rPr lang="en-US" sz="3200" dirty="0" smtClean="0"/>
              <a:t>chin</a:t>
            </a:r>
            <a:endParaRPr lang="en-US" sz="3200" dirty="0"/>
          </a:p>
        </p:txBody>
      </p:sp>
      <p:sp>
        <p:nvSpPr>
          <p:cNvPr id="38" name="Rectangle 37"/>
          <p:cNvSpPr/>
          <p:nvPr/>
        </p:nvSpPr>
        <p:spPr>
          <a:xfrm>
            <a:off x="5656118" y="3097931"/>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656118" y="3148443"/>
            <a:ext cx="914400" cy="584775"/>
          </a:xfrm>
          <a:prstGeom prst="rect">
            <a:avLst/>
          </a:prstGeom>
          <a:noFill/>
        </p:spPr>
        <p:txBody>
          <a:bodyPr wrap="square" rtlCol="0">
            <a:spAutoFit/>
          </a:bodyPr>
          <a:lstStyle/>
          <a:p>
            <a:pPr algn="ctr"/>
            <a:r>
              <a:rPr lang="en-US" sz="3200" dirty="0" smtClean="0"/>
              <a:t>grin</a:t>
            </a:r>
            <a:endParaRPr lang="en-US" sz="3200" dirty="0"/>
          </a:p>
        </p:txBody>
      </p:sp>
      <p:sp>
        <p:nvSpPr>
          <p:cNvPr id="40" name="Rectangle 39"/>
          <p:cNvSpPr/>
          <p:nvPr/>
        </p:nvSpPr>
        <p:spPr>
          <a:xfrm>
            <a:off x="2608118" y="3111787"/>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2608118" y="3162299"/>
            <a:ext cx="914400" cy="584775"/>
          </a:xfrm>
          <a:prstGeom prst="rect">
            <a:avLst/>
          </a:prstGeom>
          <a:noFill/>
        </p:spPr>
        <p:txBody>
          <a:bodyPr wrap="square" rtlCol="0">
            <a:spAutoFit/>
          </a:bodyPr>
          <a:lstStyle/>
          <a:p>
            <a:pPr algn="ctr"/>
            <a:r>
              <a:rPr lang="en-US" sz="3200" dirty="0"/>
              <a:t>b</a:t>
            </a:r>
            <a:r>
              <a:rPr lang="en-US" sz="3200" dirty="0" smtClean="0"/>
              <a:t>in</a:t>
            </a:r>
            <a:endParaRPr lang="en-US" sz="3200" dirty="0"/>
          </a:p>
        </p:txBody>
      </p:sp>
      <p:sp>
        <p:nvSpPr>
          <p:cNvPr id="42" name="Rectangle 41"/>
          <p:cNvSpPr/>
          <p:nvPr/>
        </p:nvSpPr>
        <p:spPr>
          <a:xfrm>
            <a:off x="3633354" y="3111786"/>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3633354" y="3162298"/>
            <a:ext cx="914400" cy="584775"/>
          </a:xfrm>
          <a:prstGeom prst="rect">
            <a:avLst/>
          </a:prstGeom>
          <a:noFill/>
        </p:spPr>
        <p:txBody>
          <a:bodyPr wrap="square" rtlCol="0">
            <a:spAutoFit/>
          </a:bodyPr>
          <a:lstStyle/>
          <a:p>
            <a:pPr algn="ctr"/>
            <a:r>
              <a:rPr lang="en-US" sz="3200" dirty="0"/>
              <a:t>p</a:t>
            </a:r>
            <a:r>
              <a:rPr lang="en-US" sz="3200" dirty="0" smtClean="0"/>
              <a:t>in</a:t>
            </a:r>
            <a:endParaRPr lang="en-US" sz="3200" dirty="0"/>
          </a:p>
        </p:txBody>
      </p:sp>
      <p:sp>
        <p:nvSpPr>
          <p:cNvPr id="44" name="Rectangle 43"/>
          <p:cNvSpPr/>
          <p:nvPr/>
        </p:nvSpPr>
        <p:spPr>
          <a:xfrm>
            <a:off x="6681355" y="3076568"/>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681355" y="3127080"/>
            <a:ext cx="914400" cy="553998"/>
          </a:xfrm>
          <a:prstGeom prst="rect">
            <a:avLst/>
          </a:prstGeom>
          <a:noFill/>
        </p:spPr>
        <p:txBody>
          <a:bodyPr wrap="square" rtlCol="0">
            <a:spAutoFit/>
          </a:bodyPr>
          <a:lstStyle/>
          <a:p>
            <a:pPr algn="ctr"/>
            <a:r>
              <a:rPr lang="en-US" sz="3000" dirty="0" smtClean="0"/>
              <a:t>twin</a:t>
            </a:r>
            <a:endParaRPr lang="en-US" sz="3000" dirty="0"/>
          </a:p>
        </p:txBody>
      </p:sp>
      <p:sp>
        <p:nvSpPr>
          <p:cNvPr id="46" name="Rectangle 45"/>
          <p:cNvSpPr/>
          <p:nvPr/>
        </p:nvSpPr>
        <p:spPr>
          <a:xfrm>
            <a:off x="7706591" y="3076567"/>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7706591" y="3127079"/>
            <a:ext cx="914400" cy="584775"/>
          </a:xfrm>
          <a:prstGeom prst="rect">
            <a:avLst/>
          </a:prstGeom>
          <a:noFill/>
        </p:spPr>
        <p:txBody>
          <a:bodyPr wrap="square" rtlCol="0">
            <a:spAutoFit/>
          </a:bodyPr>
          <a:lstStyle/>
          <a:p>
            <a:pPr algn="ctr"/>
            <a:r>
              <a:rPr lang="en-US" sz="3200" dirty="0" smtClean="0"/>
              <a:t>thin</a:t>
            </a:r>
            <a:endParaRPr lang="en-US" sz="3200" dirty="0"/>
          </a:p>
        </p:txBody>
      </p:sp>
      <p:sp>
        <p:nvSpPr>
          <p:cNvPr id="48" name="Rectangle 47"/>
          <p:cNvSpPr/>
          <p:nvPr/>
        </p:nvSpPr>
        <p:spPr>
          <a:xfrm>
            <a:off x="474518" y="4382944"/>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474518" y="4433456"/>
            <a:ext cx="914400" cy="584775"/>
          </a:xfrm>
          <a:prstGeom prst="rect">
            <a:avLst/>
          </a:prstGeom>
          <a:noFill/>
        </p:spPr>
        <p:txBody>
          <a:bodyPr wrap="square" rtlCol="0">
            <a:spAutoFit/>
          </a:bodyPr>
          <a:lstStyle/>
          <a:p>
            <a:pPr algn="ctr"/>
            <a:r>
              <a:rPr lang="en-US" sz="3200" b="1" dirty="0" smtClean="0"/>
              <a:t>-an</a:t>
            </a:r>
            <a:endParaRPr lang="en-US" sz="3200" b="1" dirty="0"/>
          </a:p>
        </p:txBody>
      </p:sp>
      <p:sp>
        <p:nvSpPr>
          <p:cNvPr id="50" name="Rectangle 49"/>
          <p:cNvSpPr/>
          <p:nvPr/>
        </p:nvSpPr>
        <p:spPr>
          <a:xfrm>
            <a:off x="1541318" y="4382944"/>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541318" y="4433456"/>
            <a:ext cx="914400" cy="584775"/>
          </a:xfrm>
          <a:prstGeom prst="rect">
            <a:avLst/>
          </a:prstGeom>
          <a:noFill/>
        </p:spPr>
        <p:txBody>
          <a:bodyPr wrap="square" rtlCol="0">
            <a:spAutoFit/>
          </a:bodyPr>
          <a:lstStyle/>
          <a:p>
            <a:pPr algn="ctr"/>
            <a:r>
              <a:rPr lang="en-US" sz="3200" dirty="0" smtClean="0"/>
              <a:t>fan</a:t>
            </a:r>
            <a:endParaRPr lang="en-US" sz="3200" dirty="0"/>
          </a:p>
        </p:txBody>
      </p:sp>
      <p:sp>
        <p:nvSpPr>
          <p:cNvPr id="52" name="Rectangle 51"/>
          <p:cNvSpPr/>
          <p:nvPr/>
        </p:nvSpPr>
        <p:spPr>
          <a:xfrm>
            <a:off x="4630882" y="4369089"/>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630882" y="4419601"/>
            <a:ext cx="914400" cy="584775"/>
          </a:xfrm>
          <a:prstGeom prst="rect">
            <a:avLst/>
          </a:prstGeom>
          <a:noFill/>
        </p:spPr>
        <p:txBody>
          <a:bodyPr wrap="square" rtlCol="0">
            <a:spAutoFit/>
          </a:bodyPr>
          <a:lstStyle/>
          <a:p>
            <a:pPr algn="ctr"/>
            <a:r>
              <a:rPr lang="en-US" sz="3200" dirty="0" smtClean="0"/>
              <a:t>pan</a:t>
            </a:r>
            <a:endParaRPr lang="en-US" sz="3200" dirty="0"/>
          </a:p>
        </p:txBody>
      </p:sp>
      <p:sp>
        <p:nvSpPr>
          <p:cNvPr id="54" name="Rectangle 53"/>
          <p:cNvSpPr/>
          <p:nvPr/>
        </p:nvSpPr>
        <p:spPr>
          <a:xfrm>
            <a:off x="5656118" y="4369088"/>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5656118" y="4419600"/>
            <a:ext cx="914400" cy="553998"/>
          </a:xfrm>
          <a:prstGeom prst="rect">
            <a:avLst/>
          </a:prstGeom>
          <a:noFill/>
        </p:spPr>
        <p:txBody>
          <a:bodyPr wrap="square" rtlCol="0">
            <a:spAutoFit/>
          </a:bodyPr>
          <a:lstStyle/>
          <a:p>
            <a:pPr algn="ctr"/>
            <a:r>
              <a:rPr lang="en-US" sz="3000" dirty="0" smtClean="0"/>
              <a:t>man</a:t>
            </a:r>
            <a:endParaRPr lang="en-US" sz="3000" dirty="0"/>
          </a:p>
        </p:txBody>
      </p:sp>
      <p:sp>
        <p:nvSpPr>
          <p:cNvPr id="56" name="Rectangle 55"/>
          <p:cNvSpPr/>
          <p:nvPr/>
        </p:nvSpPr>
        <p:spPr>
          <a:xfrm>
            <a:off x="2608118" y="4382944"/>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2608118" y="4433456"/>
            <a:ext cx="914400" cy="584775"/>
          </a:xfrm>
          <a:prstGeom prst="rect">
            <a:avLst/>
          </a:prstGeom>
          <a:noFill/>
        </p:spPr>
        <p:txBody>
          <a:bodyPr wrap="square" rtlCol="0">
            <a:spAutoFit/>
          </a:bodyPr>
          <a:lstStyle/>
          <a:p>
            <a:pPr algn="ctr"/>
            <a:r>
              <a:rPr lang="en-US" sz="3200" dirty="0" smtClean="0"/>
              <a:t>ban</a:t>
            </a:r>
            <a:endParaRPr lang="en-US" sz="3200" dirty="0"/>
          </a:p>
        </p:txBody>
      </p:sp>
      <p:sp>
        <p:nvSpPr>
          <p:cNvPr id="58" name="Rectangle 57"/>
          <p:cNvSpPr/>
          <p:nvPr/>
        </p:nvSpPr>
        <p:spPr>
          <a:xfrm>
            <a:off x="3633354" y="4382943"/>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3633354" y="4433455"/>
            <a:ext cx="914400" cy="584775"/>
          </a:xfrm>
          <a:prstGeom prst="rect">
            <a:avLst/>
          </a:prstGeom>
          <a:noFill/>
        </p:spPr>
        <p:txBody>
          <a:bodyPr wrap="square" rtlCol="0">
            <a:spAutoFit/>
          </a:bodyPr>
          <a:lstStyle/>
          <a:p>
            <a:pPr algn="ctr"/>
            <a:r>
              <a:rPr lang="en-US" sz="3200" dirty="0" smtClean="0"/>
              <a:t>ran</a:t>
            </a:r>
            <a:endParaRPr lang="en-US" sz="3200" dirty="0"/>
          </a:p>
        </p:txBody>
      </p:sp>
      <p:sp>
        <p:nvSpPr>
          <p:cNvPr id="60" name="Rectangle 59"/>
          <p:cNvSpPr/>
          <p:nvPr/>
        </p:nvSpPr>
        <p:spPr>
          <a:xfrm>
            <a:off x="6681355" y="4347725"/>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6681355" y="4398237"/>
            <a:ext cx="914400" cy="584775"/>
          </a:xfrm>
          <a:prstGeom prst="rect">
            <a:avLst/>
          </a:prstGeom>
          <a:noFill/>
        </p:spPr>
        <p:txBody>
          <a:bodyPr wrap="square" rtlCol="0">
            <a:spAutoFit/>
          </a:bodyPr>
          <a:lstStyle/>
          <a:p>
            <a:pPr algn="ctr"/>
            <a:r>
              <a:rPr lang="en-US" sz="3200" dirty="0" smtClean="0"/>
              <a:t>van</a:t>
            </a:r>
            <a:endParaRPr lang="en-US" sz="3200" dirty="0"/>
          </a:p>
        </p:txBody>
      </p:sp>
      <p:sp>
        <p:nvSpPr>
          <p:cNvPr id="62" name="Rectangle 61"/>
          <p:cNvSpPr/>
          <p:nvPr/>
        </p:nvSpPr>
        <p:spPr>
          <a:xfrm>
            <a:off x="7706591" y="4347724"/>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7706591" y="4398236"/>
            <a:ext cx="914400" cy="553998"/>
          </a:xfrm>
          <a:prstGeom prst="rect">
            <a:avLst/>
          </a:prstGeom>
          <a:noFill/>
        </p:spPr>
        <p:txBody>
          <a:bodyPr wrap="square" rtlCol="0">
            <a:spAutoFit/>
          </a:bodyPr>
          <a:lstStyle/>
          <a:p>
            <a:pPr algn="ctr"/>
            <a:r>
              <a:rPr lang="en-US" sz="3000" dirty="0" smtClean="0"/>
              <a:t>plan</a:t>
            </a:r>
            <a:endParaRPr lang="en-US" sz="3000" dirty="0"/>
          </a:p>
        </p:txBody>
      </p:sp>
    </p:spTree>
    <p:extLst>
      <p:ext uri="{BB962C8B-B14F-4D97-AF65-F5344CB8AC3E}">
        <p14:creationId xmlns:p14="http://schemas.microsoft.com/office/powerpoint/2010/main" val="405230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for </a:t>
            </a:r>
            <a:r>
              <a:rPr lang="en-US" dirty="0"/>
              <a:t>S</a:t>
            </a:r>
            <a:r>
              <a:rPr lang="en-US" dirty="0" smtClean="0"/>
              <a:t>ounds</a:t>
            </a:r>
            <a:endParaRPr lang="en-US" dirty="0"/>
          </a:p>
        </p:txBody>
      </p:sp>
      <p:sp>
        <p:nvSpPr>
          <p:cNvPr id="3" name="Content Placeholder 2"/>
          <p:cNvSpPr>
            <a:spLocks noGrp="1"/>
          </p:cNvSpPr>
          <p:nvPr>
            <p:ph idx="1"/>
          </p:nvPr>
        </p:nvSpPr>
        <p:spPr>
          <a:xfrm>
            <a:off x="304800" y="1600200"/>
            <a:ext cx="8686800" cy="4525963"/>
          </a:xfrm>
        </p:spPr>
        <p:txBody>
          <a:bodyPr/>
          <a:lstStyle/>
          <a:p>
            <a:pPr marL="0" indent="0">
              <a:buNone/>
            </a:pPr>
            <a:r>
              <a:rPr lang="en-US" dirty="0" smtClean="0"/>
              <a:t>Helps apply phonics knowledge through writing.</a:t>
            </a:r>
          </a:p>
          <a:p>
            <a:pPr marL="0" indent="0">
              <a:buNone/>
            </a:pPr>
            <a:endParaRPr lang="en-US" dirty="0" smtClean="0"/>
          </a:p>
          <a:p>
            <a:pPr marL="514350" indent="-514350">
              <a:buAutoNum type="arabicPeriod"/>
            </a:pPr>
            <a:r>
              <a:rPr lang="en-US" dirty="0" smtClean="0"/>
              <a:t>Choose 6-8 words from the previous activities.</a:t>
            </a:r>
          </a:p>
          <a:p>
            <a:pPr marL="514350" indent="-514350">
              <a:buAutoNum type="arabicPeriod"/>
            </a:pPr>
            <a:r>
              <a:rPr lang="en-US" dirty="0" smtClean="0"/>
              <a:t>Child hears and writes the words.</a:t>
            </a:r>
          </a:p>
          <a:p>
            <a:pPr marL="514350" indent="-514350">
              <a:buFont typeface="Arial" panose="020B0604020202020204" pitchFamily="34" charset="0"/>
              <a:buAutoNum type="arabicPeriod"/>
            </a:pPr>
            <a:r>
              <a:rPr lang="en-US" dirty="0" smtClean="0"/>
              <a:t>Child reads the word by “stretching the sounds.”</a:t>
            </a:r>
          </a:p>
          <a:p>
            <a:pPr marL="514350" indent="-514350">
              <a:buFont typeface="Arial" panose="020B0604020202020204" pitchFamily="34" charset="0"/>
              <a:buAutoNum type="arabicPeriod"/>
            </a:pPr>
            <a:r>
              <a:rPr lang="en-US" dirty="0" smtClean="0"/>
              <a:t>Add new words that contain the same spelling pattern.</a:t>
            </a:r>
          </a:p>
          <a:p>
            <a:pPr marL="514350" indent="-514350">
              <a:buAutoNum type="arabicPeriod"/>
            </a:pPr>
            <a:endParaRPr lang="en-US" dirty="0"/>
          </a:p>
        </p:txBody>
      </p:sp>
    </p:spTree>
    <p:extLst>
      <p:ext uri="{BB962C8B-B14F-4D97-AF65-F5344CB8AC3E}">
        <p14:creationId xmlns:p14="http://schemas.microsoft.com/office/powerpoint/2010/main" val="3765677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4464</TotalTime>
  <Words>896</Words>
  <Application>Microsoft Office PowerPoint</Application>
  <PresentationFormat>On-screen Show (4:3)</PresentationFormat>
  <Paragraphs>182</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Bookman Old Style</vt:lpstr>
      <vt:lpstr>Calibri</vt:lpstr>
      <vt:lpstr>Corbel</vt:lpstr>
      <vt:lpstr>MV Boli</vt:lpstr>
      <vt:lpstr>Wingdings</vt:lpstr>
      <vt:lpstr>Wingdings 2</vt:lpstr>
      <vt:lpstr>Wingdings 3</vt:lpstr>
      <vt:lpstr>Module</vt:lpstr>
      <vt:lpstr>Helping Your Child Succeed  in Reading and Writing</vt:lpstr>
      <vt:lpstr>Reading Intervention</vt:lpstr>
      <vt:lpstr>Word Recognition</vt:lpstr>
      <vt:lpstr>Comprehension &amp; Vocabulary</vt:lpstr>
      <vt:lpstr>Make a Word</vt:lpstr>
      <vt:lpstr>Make a Word</vt:lpstr>
      <vt:lpstr>Word Sort &amp; Pick-Up</vt:lpstr>
      <vt:lpstr>Word Sort &amp; Pick-Up</vt:lpstr>
      <vt:lpstr>Writing for Sounds</vt:lpstr>
      <vt:lpstr>Writing for Sounds</vt:lpstr>
      <vt:lpstr>Decodable Book with Autograph Reading</vt:lpstr>
      <vt:lpstr>Decodable Book with Autograph Reading</vt:lpstr>
      <vt:lpstr>Word Bank</vt:lpstr>
      <vt:lpstr>Word Bank</vt:lpstr>
      <vt:lpstr>Talking Dictionary</vt:lpstr>
      <vt:lpstr>Talking Dictionary</vt:lpstr>
      <vt:lpstr>Plot Relationship Chart</vt:lpstr>
      <vt:lpstr>Plot Relationship Chart</vt:lpstr>
      <vt:lpstr>About Point</vt:lpstr>
      <vt:lpstr>About Point</vt:lpstr>
      <vt:lpstr>About Point Notetaking</vt:lpstr>
      <vt:lpstr>About Point Notetaking</vt:lpstr>
      <vt:lpstr>Personal Clues</vt:lpstr>
      <vt:lpstr>Personal Clues</vt:lpstr>
    </vt:vector>
  </TitlesOfParts>
  <Company>Bedford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Your Child Succeed  in Reading and Writing</dc:title>
  <dc:creator>Annabel Chang</dc:creator>
  <cp:lastModifiedBy>Eileen</cp:lastModifiedBy>
  <cp:revision>44</cp:revision>
  <dcterms:created xsi:type="dcterms:W3CDTF">2014-08-09T16:18:05Z</dcterms:created>
  <dcterms:modified xsi:type="dcterms:W3CDTF">2016-02-01T14:13:32Z</dcterms:modified>
</cp:coreProperties>
</file>