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1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7" r:id="rId21"/>
    <p:sldId id="279" r:id="rId22"/>
    <p:sldId id="280" r:id="rId23"/>
    <p:sldId id="274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Words Read Correctly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1st Reading</c:v>
                </c:pt>
                <c:pt idx="1">
                  <c:v>2nd Reading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125</c:v>
                </c:pt>
                <c:pt idx="1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E-4F18-A5A8-94141FDDB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863168"/>
        <c:axId val="144016512"/>
      </c:barChart>
      <c:catAx>
        <c:axId val="14386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16512"/>
        <c:crosses val="autoZero"/>
        <c:auto val="1"/>
        <c:lblAlgn val="ctr"/>
        <c:lblOffset val="100"/>
        <c:noMultiLvlLbl val="0"/>
      </c:catAx>
      <c:valAx>
        <c:axId val="14401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63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C6715E-6EC4-4F7B-97A6-2FF704A732D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rstsfirstgradeclass-jill.blogspot.com/2011/08/decodable-story-reading-passages.html" TargetMode="External"/><Relationship Id="rId2" Type="http://schemas.openxmlformats.org/officeDocument/2006/relationships/hyperlink" Target="http://www.getthinkingwork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ookman Old Style" panose="02050604050505020204" pitchFamily="18" charset="0"/>
              </a:rPr>
              <a:t>Helping Your Child </a:t>
            </a:r>
            <a:r>
              <a:rPr lang="en-US" sz="4800" b="1" dirty="0" smtClean="0">
                <a:latin typeface="Bookman Old Style" panose="02050604050505020204" pitchFamily="18" charset="0"/>
              </a:rPr>
              <a:t>Succeed </a:t>
            </a:r>
            <a:r>
              <a:rPr lang="en-US" sz="4000" b="1" dirty="0" smtClean="0"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latin typeface="Bookman Old Style" panose="02050604050505020204" pitchFamily="18" charset="0"/>
              </a:rPr>
            </a:br>
            <a:r>
              <a:rPr lang="en-US" sz="4000" b="1" dirty="0" smtClean="0">
                <a:latin typeface="Bookman Old Style" panose="02050604050505020204" pitchFamily="18" charset="0"/>
              </a:rPr>
              <a:t>in Reading and Writing</a:t>
            </a:r>
            <a:endParaRPr lang="en-US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427" y="2971800"/>
            <a:ext cx="4191000" cy="129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A guide for parents of </a:t>
            </a:r>
          </a:p>
          <a:p>
            <a:pPr>
              <a:spcBef>
                <a:spcPts val="0"/>
              </a:spcBef>
            </a:pPr>
            <a:r>
              <a:rPr lang="en-US" b="1" dirty="0"/>
              <a:t>s</a:t>
            </a:r>
            <a:r>
              <a:rPr lang="en-US" b="1" dirty="0" smtClean="0"/>
              <a:t>tudents in grades 3-12</a:t>
            </a:r>
            <a:endParaRPr lang="en-US" b="1" dirty="0"/>
          </a:p>
        </p:txBody>
      </p:sp>
      <p:pic>
        <p:nvPicPr>
          <p:cNvPr id="4" name="Picture 2" descr="http://www2.btcs.org/WebPortals/Portals/7/Demco%20Clip%20Art%2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4437887"/>
            <a:ext cx="9144000" cy="242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0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685800" y="30480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8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5800" y="27432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756924"/>
            <a:ext cx="78486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75705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space	</a:t>
            </a: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 face   grace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85800" y="40386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4343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733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50292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53340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724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47800" y="374765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graceful	  unlace    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00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Decodable Book with Autograph Reading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Helps use the spelling pattern within the context of a story and practice reading.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Stories emphasizing a variety of spelling patterns can be found at </a:t>
            </a:r>
            <a:r>
              <a:rPr lang="en-US" dirty="0" smtClean="0">
                <a:hlinkClick r:id="rId2"/>
              </a:rPr>
              <a:t>www.getthinkingworks.com</a:t>
            </a:r>
            <a:r>
              <a:rPr lang="en-US" dirty="0" smtClean="0"/>
              <a:t> and also at </a:t>
            </a:r>
            <a:r>
              <a:rPr lang="en-US" dirty="0" smtClean="0">
                <a:hlinkClick r:id="rId3"/>
              </a:rPr>
              <a:t>http://mrstsfirstgradeclass-jill.blogspot.com/2011/08/decodable-story-reading-passages.html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 practices reading it to several people. Each listener signs an autograph sheet.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7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Decodable Book with Autograph Reading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1" y="1625380"/>
            <a:ext cx="3657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“-ace” #1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Jace</a:t>
            </a:r>
            <a:r>
              <a:rPr lang="en-US" sz="2400" dirty="0" smtClean="0"/>
              <a:t> has a graceful wife who likes to paint her face. she also enjoys wearing pretty lace dresses and bracelets on her wrist. </a:t>
            </a:r>
            <a:r>
              <a:rPr lang="en-US" sz="2400" dirty="0" err="1" smtClean="0"/>
              <a:t>Jace</a:t>
            </a:r>
            <a:r>
              <a:rPr lang="en-US" sz="2400" dirty="0" smtClean="0"/>
              <a:t> likes to race and runs all over the place. He always wins the relay race. </a:t>
            </a:r>
            <a:r>
              <a:rPr lang="en-US" sz="2400" dirty="0" err="1" smtClean="0"/>
              <a:t>Jace</a:t>
            </a:r>
            <a:r>
              <a:rPr lang="en-US" sz="2400" dirty="0" smtClean="0"/>
              <a:t> and his wife dream of traveling in space. They built a spaceship that looks like a race car. After </a:t>
            </a:r>
            <a:r>
              <a:rPr lang="en-US" sz="2400" dirty="0" err="1" smtClean="0"/>
              <a:t>Jace’s</a:t>
            </a:r>
            <a:r>
              <a:rPr lang="en-US" sz="2400" dirty="0" smtClean="0"/>
              <a:t> wife gets a facelift, they will get in their spaceship and travel someplace far away.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800601" y="162538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 smtClean="0"/>
              <a:t>Autograph Reading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Name:_____________________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Title:_______________________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Read a story to 5 different people. Once they have heard you read, have them sign their autograph.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7244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3058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Helps learn to recognize words instantly.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Write words that your child is learning on cards. Include high-frequency words.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 practices identifying words everyday. When read correctly, put a star on the card.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child reads the word accurately five times, put the card into “Words I Know” bank.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9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6064" y="2589637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Words I Know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50292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32664" y="2374193"/>
            <a:ext cx="2341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Words I am Learning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1752600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56064" y="4471390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spaceship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5060373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063837" y="4458745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thought</a:t>
            </a:r>
            <a:endParaRPr lang="en-US" sz="2800" dirty="0"/>
          </a:p>
        </p:txBody>
      </p:sp>
      <p:sp>
        <p:nvSpPr>
          <p:cNvPr id="44" name="5-Point Star 43"/>
          <p:cNvSpPr/>
          <p:nvPr/>
        </p:nvSpPr>
        <p:spPr>
          <a:xfrm>
            <a:off x="1981200" y="4267200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2809009" y="423828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3657600" y="423828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3667991" y="4994610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1960418" y="4994610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5334000" y="4263570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7010400" y="423465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Helps develop reading fluency.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Child reads a book for three minutes. When child encounters an unknown word, say the word. Count words child reads correctly.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Child rereads the book in the same amount of time. Count words child reads correctly.</a:t>
            </a:r>
          </a:p>
          <a:p>
            <a:pPr marL="514350" indent="-514350">
              <a:buAutoNum type="arabicPeriod"/>
            </a:pPr>
            <a:r>
              <a:rPr lang="en-US" dirty="0" smtClean="0"/>
              <a:t>Graph the number of words read from both readings for your child to see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7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635537640"/>
              </p:ext>
            </p:extLst>
          </p:nvPr>
        </p:nvGraphicFramePr>
        <p:xfrm>
          <a:off x="1562100" y="185636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648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Relationship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Helps to focus on the problems and solutions in a story. Use with </a:t>
            </a:r>
            <a:r>
              <a:rPr lang="en-US" u="sng" dirty="0" smtClean="0"/>
              <a:t>narrative texts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Child reads a story.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Help determine key details from the story using the outline as a guide.</a:t>
            </a:r>
          </a:p>
          <a:p>
            <a:pPr marL="40005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Somebody</a:t>
            </a:r>
            <a:r>
              <a:rPr lang="en-US" dirty="0" smtClean="0"/>
              <a:t> (character) </a:t>
            </a:r>
          </a:p>
          <a:p>
            <a:pPr marL="40005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Wanted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But</a:t>
            </a:r>
            <a:r>
              <a:rPr lang="en-US" dirty="0" smtClean="0"/>
              <a:t> (difficulties encountered)</a:t>
            </a:r>
          </a:p>
          <a:p>
            <a:pPr marL="40005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So</a:t>
            </a:r>
            <a:r>
              <a:rPr lang="en-US" dirty="0" smtClean="0"/>
              <a:t> (Conclusion)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Once the chart is completed, have child read it to you.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36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Relationship Chart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45658"/>
              </p:ext>
            </p:extLst>
          </p:nvPr>
        </p:nvGraphicFramePr>
        <p:xfrm>
          <a:off x="457200" y="1752599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Somebody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Wanted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But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So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Goldilocks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to see who lived in the house in the woods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no one was home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She explored the house on her own and she tried things that belonged to the bears. She ate porridge, sat in their chairs,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and lied in their beds.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240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Helps to determine the main idea in a paragraph or short story. Use with </a:t>
            </a:r>
            <a:r>
              <a:rPr lang="en-US" u="sng" dirty="0" smtClean="0"/>
              <a:t>expository texts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Child reads a paragraph or short story.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 summarizes the topic (About) and what the author informs about the topic (Point).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Then child writes a statement combining the “About” and the “Point.”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4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Effective reading intervention consists of two essential elements in the development of fluent and thoughtful readers.</a:t>
            </a:r>
          </a:p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Word recognition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Comprehension &amp;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25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Point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19200" y="2549534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About: </a:t>
            </a:r>
            <a:r>
              <a:rPr lang="en-US" sz="2800" dirty="0"/>
              <a:t>Tyrannosaurus Rex</a:t>
            </a:r>
          </a:p>
          <a:p>
            <a:endParaRPr lang="en-US" sz="2800" dirty="0" smtClean="0"/>
          </a:p>
          <a:p>
            <a:r>
              <a:rPr lang="en-US" sz="2800" b="1" dirty="0" smtClean="0"/>
              <a:t>Point: </a:t>
            </a:r>
            <a:r>
              <a:rPr lang="en-US" sz="2800" dirty="0"/>
              <a:t>was a large and fearsome predator.</a:t>
            </a:r>
          </a:p>
          <a:p>
            <a:endParaRPr lang="en-US" sz="2800" dirty="0" smtClean="0"/>
          </a:p>
          <a:p>
            <a:r>
              <a:rPr lang="en-US" sz="2800" b="1" dirty="0" smtClean="0"/>
              <a:t>Statement: </a:t>
            </a:r>
            <a:r>
              <a:rPr lang="en-US" sz="2800" dirty="0"/>
              <a:t>Tyrannosaurus </a:t>
            </a:r>
            <a:r>
              <a:rPr lang="en-US" sz="2800" dirty="0" smtClean="0"/>
              <a:t>Rex was </a:t>
            </a:r>
            <a:r>
              <a:rPr lang="en-US" sz="2800" dirty="0"/>
              <a:t>a large and fearsome predator.</a:t>
            </a:r>
          </a:p>
        </p:txBody>
      </p:sp>
    </p:spTree>
    <p:extLst>
      <p:ext uri="{BB962C8B-B14F-4D97-AF65-F5344CB8AC3E}">
        <p14:creationId xmlns:p14="http://schemas.microsoft.com/office/powerpoint/2010/main" val="1149069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</a:t>
            </a:r>
            <a:r>
              <a:rPr lang="en-US" dirty="0"/>
              <a:t>Point </a:t>
            </a:r>
            <a:r>
              <a:rPr lang="en-US" dirty="0" err="1" smtClean="0"/>
              <a:t>Notetaking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strategy is an extension of the About Point strategy. Use with </a:t>
            </a:r>
            <a:r>
              <a:rPr lang="en-US" u="sng" dirty="0" smtClean="0"/>
              <a:t>expository texts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Child reads a paragraph or short story.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 summarizes the topic (About), what the author informs about the topic (Point), and important details (Details).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Then child writes a summary combining everything.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82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Point </a:t>
            </a:r>
            <a:r>
              <a:rPr lang="en-US" dirty="0" err="1"/>
              <a:t>Notetaking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595020"/>
            <a:ext cx="8153400" cy="5110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" y="1518819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About: </a:t>
            </a:r>
            <a:r>
              <a:rPr lang="en-US" sz="2400" dirty="0" smtClean="0"/>
              <a:t>Tyrannosaurus Rex</a:t>
            </a:r>
          </a:p>
          <a:p>
            <a:r>
              <a:rPr lang="en-US" sz="2400" b="1" dirty="0" smtClean="0"/>
              <a:t>Point: </a:t>
            </a:r>
            <a:r>
              <a:rPr lang="en-US" sz="2400" dirty="0" smtClean="0"/>
              <a:t>was a large and fearsome predator.</a:t>
            </a:r>
          </a:p>
          <a:p>
            <a:r>
              <a:rPr lang="en-US" sz="2400" b="1" dirty="0" smtClean="0"/>
              <a:t>Details:</a:t>
            </a:r>
            <a:endParaRPr lang="en-US" sz="2400" dirty="0" smtClean="0"/>
          </a:p>
          <a:p>
            <a:r>
              <a:rPr lang="en-US" sz="2400" dirty="0" smtClean="0"/>
              <a:t>	1. The T-</a:t>
            </a:r>
            <a:r>
              <a:rPr lang="en-US" sz="2400" dirty="0" err="1" smtClean="0"/>
              <a:t>rex</a:t>
            </a:r>
            <a:r>
              <a:rPr lang="en-US" sz="2400" dirty="0" smtClean="0"/>
              <a:t> could grow up to 40 feet long and be up 	to 13 feet tall.</a:t>
            </a:r>
          </a:p>
          <a:p>
            <a:r>
              <a:rPr lang="en-US" sz="2400" dirty="0" smtClean="0"/>
              <a:t>	2. The T-</a:t>
            </a:r>
            <a:r>
              <a:rPr lang="en-US" sz="2400" dirty="0" err="1" smtClean="0"/>
              <a:t>rex</a:t>
            </a:r>
            <a:r>
              <a:rPr lang="en-US" sz="2400" dirty="0" smtClean="0"/>
              <a:t> was a predator with strong jaws that had 	up to 60 teeth.</a:t>
            </a:r>
          </a:p>
          <a:p>
            <a:r>
              <a:rPr lang="en-US" sz="2400" dirty="0" smtClean="0"/>
              <a:t>	3. The T-</a:t>
            </a:r>
            <a:r>
              <a:rPr lang="en-US" sz="2400" dirty="0" err="1" smtClean="0"/>
              <a:t>rex</a:t>
            </a:r>
            <a:r>
              <a:rPr lang="en-US" sz="2400" dirty="0" smtClean="0"/>
              <a:t> was a carnivore that hunted and ate 	other dinosaurs.</a:t>
            </a:r>
            <a:endParaRPr lang="en-US" sz="2400" b="1" dirty="0" smtClean="0"/>
          </a:p>
          <a:p>
            <a:r>
              <a:rPr lang="en-US" sz="2400" b="1" dirty="0" smtClean="0"/>
              <a:t>Summary: </a:t>
            </a:r>
            <a:r>
              <a:rPr lang="en-US" sz="2400" dirty="0"/>
              <a:t>Tyrannosaurus </a:t>
            </a:r>
            <a:r>
              <a:rPr lang="en-US" sz="2400" dirty="0" smtClean="0"/>
              <a:t>Rex was </a:t>
            </a:r>
            <a:r>
              <a:rPr lang="en-US" sz="2400" dirty="0"/>
              <a:t>a large and fearsome </a:t>
            </a:r>
            <a:r>
              <a:rPr lang="en-US" sz="2400" dirty="0" smtClean="0"/>
              <a:t>predator. </a:t>
            </a:r>
            <a:r>
              <a:rPr lang="en-US" sz="2400" dirty="0"/>
              <a:t>The T-</a:t>
            </a:r>
            <a:r>
              <a:rPr lang="en-US" sz="2400" dirty="0" err="1"/>
              <a:t>rex</a:t>
            </a:r>
            <a:r>
              <a:rPr lang="en-US" sz="2400" dirty="0"/>
              <a:t> could grow up to 40 feet long and be </a:t>
            </a:r>
            <a:r>
              <a:rPr lang="en-US" sz="2400" dirty="0" smtClean="0"/>
              <a:t>up to </a:t>
            </a:r>
            <a:r>
              <a:rPr lang="en-US" sz="2400" dirty="0"/>
              <a:t>13 feet </a:t>
            </a:r>
            <a:r>
              <a:rPr lang="en-US" sz="2400" dirty="0" smtClean="0"/>
              <a:t>tall. The </a:t>
            </a:r>
            <a:r>
              <a:rPr lang="en-US" sz="2400" dirty="0"/>
              <a:t>T-</a:t>
            </a:r>
            <a:r>
              <a:rPr lang="en-US" sz="2400" dirty="0" err="1"/>
              <a:t>rex</a:t>
            </a:r>
            <a:r>
              <a:rPr lang="en-US" sz="2400" dirty="0"/>
              <a:t> was a predator with strong jaws that had </a:t>
            </a:r>
            <a:r>
              <a:rPr lang="en-US" sz="2400" dirty="0" smtClean="0"/>
              <a:t>up </a:t>
            </a:r>
            <a:r>
              <a:rPr lang="en-US" sz="2400" dirty="0"/>
              <a:t>to 60 </a:t>
            </a:r>
            <a:r>
              <a:rPr lang="en-US" sz="2400" dirty="0" smtClean="0"/>
              <a:t>teeth. The </a:t>
            </a:r>
            <a:r>
              <a:rPr lang="en-US" sz="2400" dirty="0"/>
              <a:t>T-</a:t>
            </a:r>
            <a:r>
              <a:rPr lang="en-US" sz="2400" dirty="0" err="1"/>
              <a:t>rex</a:t>
            </a:r>
            <a:r>
              <a:rPr lang="en-US" sz="2400" dirty="0"/>
              <a:t> was a carnivore that hunted and </a:t>
            </a:r>
            <a:r>
              <a:rPr lang="en-US" sz="2400" dirty="0" smtClean="0"/>
              <a:t>ate other </a:t>
            </a:r>
            <a:r>
              <a:rPr lang="en-US" sz="2400" dirty="0"/>
              <a:t>dinosaurs.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7289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 understand and remember new vocabulary by making connections to personal experiences.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Child writes a new vocabulary word on card.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Then, child writes or draws the clue that will help remember the definition.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definition on the back of the card.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97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1675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Word: </a:t>
            </a:r>
            <a:r>
              <a:rPr lang="en-US" sz="2400" dirty="0" smtClean="0"/>
              <a:t>graceful</a:t>
            </a:r>
          </a:p>
          <a:p>
            <a:endParaRPr lang="en-US" sz="2400" dirty="0" smtClean="0"/>
          </a:p>
          <a:p>
            <a:r>
              <a:rPr lang="en-US" sz="2400" b="1" dirty="0" smtClean="0"/>
              <a:t>Clue: </a:t>
            </a:r>
            <a:r>
              <a:rPr lang="en-US" sz="2400" dirty="0" smtClean="0"/>
              <a:t>ballerina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768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43500" y="2929235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Definition: </a:t>
            </a:r>
            <a:r>
              <a:rPr lang="en-US" sz="2400" dirty="0"/>
              <a:t>M</a:t>
            </a:r>
            <a:r>
              <a:rPr lang="en-US" sz="2400" dirty="0" smtClean="0"/>
              <a:t>oves in a smooth and beautiful way.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52599" y="4939100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999" y="4918318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23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Several activities that will help to develop ability </a:t>
            </a:r>
          </a:p>
          <a:p>
            <a:pPr marL="0" indent="0">
              <a:buNone/>
            </a:pPr>
            <a:r>
              <a:rPr lang="en-US" dirty="0" smtClean="0"/>
              <a:t>to identify and sound out words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Phonics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smtClean="0"/>
              <a:t>Isolate: </a:t>
            </a:r>
            <a:r>
              <a:rPr lang="en-US" i="1" dirty="0" smtClean="0"/>
              <a:t>Glass Analysis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smtClean="0"/>
              <a:t>Practice: </a:t>
            </a:r>
            <a:r>
              <a:rPr lang="en-US" i="1" dirty="0" smtClean="0"/>
              <a:t>Word Master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smtClean="0"/>
              <a:t>Write: </a:t>
            </a:r>
            <a:r>
              <a:rPr lang="en-US" i="1" dirty="0" smtClean="0"/>
              <a:t>Writing for Sounds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Reading in Context: </a:t>
            </a:r>
            <a:r>
              <a:rPr lang="en-US" sz="2300" i="1" dirty="0" smtClean="0"/>
              <a:t>Decodable Book with Autograph Reading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Sight Words: </a:t>
            </a:r>
            <a:r>
              <a:rPr lang="en-US" sz="2400" i="1" dirty="0" smtClean="0"/>
              <a:t>Word Bank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Fluency: </a:t>
            </a:r>
            <a:r>
              <a:rPr lang="en-US" sz="2400" i="1" dirty="0" smtClean="0"/>
              <a:t>Talking Dictionary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8159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Comprehension &amp;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Activities that will help to develop ability to decode words and understand the context of reading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Comprehension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smtClean="0"/>
              <a:t>Narrative Text: </a:t>
            </a:r>
            <a:r>
              <a:rPr lang="en-US" i="1" dirty="0" smtClean="0"/>
              <a:t>Plot Relationship Chart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smtClean="0"/>
              <a:t>Expository Text: </a:t>
            </a:r>
            <a:r>
              <a:rPr lang="en-US" i="1" dirty="0" smtClean="0"/>
              <a:t>About Point (</a:t>
            </a:r>
            <a:r>
              <a:rPr lang="en-US" i="1" dirty="0" err="1" smtClean="0"/>
              <a:t>Notetaking</a:t>
            </a:r>
            <a:r>
              <a:rPr lang="en-US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Vocabulary: </a:t>
            </a:r>
            <a:r>
              <a:rPr lang="en-US" sz="2400" i="1" dirty="0" smtClean="0"/>
              <a:t>Personal Clues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5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900" dirty="0" smtClean="0"/>
              <a:t>Helps identify words by using a common spelling pattern.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Cover all the letters in the word except for the spelling pattern. Child says </a:t>
            </a:r>
            <a:r>
              <a:rPr lang="en-US" dirty="0"/>
              <a:t>the spelling pattern. 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Cover the spelling pattern and child says the other letter(s).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dirty="0" smtClean="0"/>
              <a:t>Child says each part of the word.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dirty="0" smtClean="0"/>
              <a:t>Child blends the sounds together.</a:t>
            </a:r>
          </a:p>
        </p:txBody>
      </p:sp>
    </p:spTree>
    <p:extLst>
      <p:ext uri="{BB962C8B-B14F-4D97-AF65-F5344CB8AC3E}">
        <p14:creationId xmlns:p14="http://schemas.microsoft.com/office/powerpoint/2010/main" val="44907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756924"/>
            <a:ext cx="6871855" cy="436923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SPACE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SPACE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SP + 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SPACE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3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95600" y="1967345"/>
            <a:ext cx="838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10000" y="3048000"/>
            <a:ext cx="1295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Helps practice breaking words apart.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/>
              <a:t>Cover all the letters in the word except for the spelling pattern. Child says the spelling pattern. </a:t>
            </a:r>
            <a:endParaRPr lang="en-US" sz="2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Isolate one part of the word at a time and child says each part.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800" dirty="0"/>
              <a:t>Child </a:t>
            </a:r>
            <a:r>
              <a:rPr lang="en-US" sz="2800" dirty="0" smtClean="0"/>
              <a:t>blends the isolated sounds.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800" dirty="0"/>
              <a:t>Child </a:t>
            </a:r>
            <a:r>
              <a:rPr lang="en-US" sz="2800" dirty="0" smtClean="0"/>
              <a:t>repeats until all parts of the word are blended.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55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793172" y="2025786"/>
            <a:ext cx="7481455" cy="38818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   GRACEFUL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   GR + ACE =GRACE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 smtClean="0"/>
              <a:t>   GRACE + FUL =GRACEFUL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3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4600" y="1967345"/>
            <a:ext cx="762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1967345"/>
            <a:ext cx="9906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93917" y="2625436"/>
            <a:ext cx="18288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45326" y="3810000"/>
            <a:ext cx="1669473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5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Helps apply phonics knowledge through writing.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Choose 6-8 words from the previous activities.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 hears and writes the words.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Child reads the word by “stretching the sounds.”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Add new words that contain the same spelling pattern.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7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4750</TotalTime>
  <Words>963</Words>
  <Application>Microsoft Office PowerPoint</Application>
  <PresentationFormat>On-screen Show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Bookman Old Style</vt:lpstr>
      <vt:lpstr>Calibri</vt:lpstr>
      <vt:lpstr>MV Boli</vt:lpstr>
      <vt:lpstr>Tw Cen MT</vt:lpstr>
      <vt:lpstr>Wingdings</vt:lpstr>
      <vt:lpstr>Wingdings 2</vt:lpstr>
      <vt:lpstr>Median</vt:lpstr>
      <vt:lpstr>Helping Your Child Succeed  in Reading and Writing</vt:lpstr>
      <vt:lpstr>Reading Intervention</vt:lpstr>
      <vt:lpstr>Word Recognition</vt:lpstr>
      <vt:lpstr>Comprehension &amp; Vocabulary</vt:lpstr>
      <vt:lpstr>Glass Analysis</vt:lpstr>
      <vt:lpstr>Glass Analysis</vt:lpstr>
      <vt:lpstr>Word Master</vt:lpstr>
      <vt:lpstr>Word Master</vt:lpstr>
      <vt:lpstr>Writing for Sounds</vt:lpstr>
      <vt:lpstr>Writing for Sounds</vt:lpstr>
      <vt:lpstr>Decodable Book with Autograph Reading</vt:lpstr>
      <vt:lpstr>Decodable Book with Autograph Reading</vt:lpstr>
      <vt:lpstr>Word Bank</vt:lpstr>
      <vt:lpstr>Word Bank</vt:lpstr>
      <vt:lpstr>Talking Dictionary</vt:lpstr>
      <vt:lpstr>Talking Dictionary</vt:lpstr>
      <vt:lpstr>Plot Relationship Chart</vt:lpstr>
      <vt:lpstr>Plot Relationship Chart</vt:lpstr>
      <vt:lpstr>About Point</vt:lpstr>
      <vt:lpstr>About Point</vt:lpstr>
      <vt:lpstr>About Point Notetaking</vt:lpstr>
      <vt:lpstr>About Point Notetaking</vt:lpstr>
      <vt:lpstr>Personal Clues</vt:lpstr>
      <vt:lpstr>Personal Clues</vt:lpstr>
    </vt:vector>
  </TitlesOfParts>
  <Company>Bedford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Succeed  in Reading and Writing</dc:title>
  <dc:creator>Annabel Chang</dc:creator>
  <cp:lastModifiedBy>Eileen</cp:lastModifiedBy>
  <cp:revision>59</cp:revision>
  <dcterms:created xsi:type="dcterms:W3CDTF">2014-08-09T16:18:05Z</dcterms:created>
  <dcterms:modified xsi:type="dcterms:W3CDTF">2016-02-01T14:14:50Z</dcterms:modified>
</cp:coreProperties>
</file>